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4" r:id="rId5"/>
    <p:sldId id="260" r:id="rId6"/>
    <p:sldId id="262" r:id="rId7"/>
    <p:sldId id="261" r:id="rId8"/>
    <p:sldId id="263" r:id="rId9"/>
    <p:sldId id="265" r:id="rId10"/>
    <p:sldId id="267" r:id="rId11"/>
    <p:sldId id="266" r:id="rId12"/>
    <p:sldId id="268" r:id="rId1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6228"/>
    <a:srgbClr val="339933"/>
    <a:srgbClr val="0DC31E"/>
    <a:srgbClr val="283214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5F529-A2DB-42DD-8433-59EB2CB08158}" type="datetimeFigureOut">
              <a:rPr lang="es-MX" smtClean="0"/>
              <a:pPr/>
              <a:t>28/11/2011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72556-9302-4CF2-A7EE-D62ECE379F8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2727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72556-9302-4CF2-A7EE-D62ECE379F8D}" type="slidenum">
              <a:rPr lang="es-MX" smtClean="0"/>
              <a:pPr/>
              <a:t>7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E711-E8F6-458E-92B3-620736585ACF}" type="datetimeFigureOut">
              <a:rPr lang="es-MX" smtClean="0"/>
              <a:pPr/>
              <a:t>28/11/2011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42F1-63A9-42C3-BA30-4C6DC29154A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4092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E711-E8F6-458E-92B3-620736585ACF}" type="datetimeFigureOut">
              <a:rPr lang="es-MX" smtClean="0"/>
              <a:pPr/>
              <a:t>28/11/2011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42F1-63A9-42C3-BA30-4C6DC29154A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0144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E711-E8F6-458E-92B3-620736585ACF}" type="datetimeFigureOut">
              <a:rPr lang="es-MX" smtClean="0"/>
              <a:pPr/>
              <a:t>28/11/2011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42F1-63A9-42C3-BA30-4C6DC29154A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9176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E711-E8F6-458E-92B3-620736585ACF}" type="datetimeFigureOut">
              <a:rPr lang="es-MX" smtClean="0"/>
              <a:pPr/>
              <a:t>28/11/2011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42F1-63A9-42C3-BA30-4C6DC29154A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9189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E711-E8F6-458E-92B3-620736585ACF}" type="datetimeFigureOut">
              <a:rPr lang="es-MX" smtClean="0"/>
              <a:pPr/>
              <a:t>28/11/2011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42F1-63A9-42C3-BA30-4C6DC29154A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0312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E711-E8F6-458E-92B3-620736585ACF}" type="datetimeFigureOut">
              <a:rPr lang="es-MX" smtClean="0"/>
              <a:pPr/>
              <a:t>28/11/2011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42F1-63A9-42C3-BA30-4C6DC29154A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6450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E711-E8F6-458E-92B3-620736585ACF}" type="datetimeFigureOut">
              <a:rPr lang="es-MX" smtClean="0"/>
              <a:pPr/>
              <a:t>28/11/2011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42F1-63A9-42C3-BA30-4C6DC29154A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0898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E711-E8F6-458E-92B3-620736585ACF}" type="datetimeFigureOut">
              <a:rPr lang="es-MX" smtClean="0"/>
              <a:pPr/>
              <a:t>28/11/2011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42F1-63A9-42C3-BA30-4C6DC29154A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0047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E711-E8F6-458E-92B3-620736585ACF}" type="datetimeFigureOut">
              <a:rPr lang="es-MX" smtClean="0"/>
              <a:pPr/>
              <a:t>28/11/2011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42F1-63A9-42C3-BA30-4C6DC29154A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8391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E711-E8F6-458E-92B3-620736585ACF}" type="datetimeFigureOut">
              <a:rPr lang="es-MX" smtClean="0"/>
              <a:pPr/>
              <a:t>28/11/2011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42F1-63A9-42C3-BA30-4C6DC29154A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061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E711-E8F6-458E-92B3-620736585ACF}" type="datetimeFigureOut">
              <a:rPr lang="es-MX" smtClean="0"/>
              <a:pPr/>
              <a:t>28/11/2011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42F1-63A9-42C3-BA30-4C6DC29154A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225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8E711-E8F6-458E-92B3-620736585ACF}" type="datetimeFigureOut">
              <a:rPr lang="es-MX" smtClean="0"/>
              <a:pPr/>
              <a:t>28/11/2011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242F1-63A9-42C3-BA30-4C6DC29154A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8874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hyperlink" Target="mailto:ceedirecci&#243;n@estudiosecumenicos.org.mx" TargetMode="Externa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36511" y="-1"/>
            <a:ext cx="5220072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C:\cee 2010\logos\paloma_blanca_tra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66" y="1358845"/>
            <a:ext cx="2311912" cy="164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3001954"/>
            <a:ext cx="648072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b="1" dirty="0" smtClean="0">
                <a:solidFill>
                  <a:srgbClr val="4F6228"/>
                </a:solidFill>
                <a:latin typeface="Gill Sans Ultra Bold" pitchFamily="34" charset="0"/>
              </a:rPr>
              <a:t>c</a:t>
            </a:r>
            <a:r>
              <a:rPr lang="es-MX" sz="4400" b="1" dirty="0" smtClean="0">
                <a:solidFill>
                  <a:srgbClr val="4F6228"/>
                </a:solidFill>
                <a:latin typeface="Gill Sans MT" pitchFamily="34" charset="0"/>
              </a:rPr>
              <a:t>entro de </a:t>
            </a:r>
          </a:p>
          <a:p>
            <a:r>
              <a:rPr lang="es-MX" sz="6000" b="1" dirty="0" smtClean="0">
                <a:solidFill>
                  <a:srgbClr val="4F6228"/>
                </a:solidFill>
                <a:latin typeface="Gill Sans Ultra Bold" pitchFamily="34" charset="0"/>
              </a:rPr>
              <a:t>e</a:t>
            </a:r>
            <a:r>
              <a:rPr lang="es-MX" sz="4400" b="1" dirty="0" smtClean="0">
                <a:solidFill>
                  <a:srgbClr val="4F6228"/>
                </a:solidFill>
                <a:latin typeface="Gill Sans MT" pitchFamily="34" charset="0"/>
              </a:rPr>
              <a:t>studios </a:t>
            </a:r>
          </a:p>
          <a:p>
            <a:r>
              <a:rPr lang="es-MX" sz="6600" b="1" dirty="0" smtClean="0">
                <a:solidFill>
                  <a:srgbClr val="4F6228"/>
                </a:solidFill>
                <a:latin typeface="Gill Sans Ultra Bold" pitchFamily="34" charset="0"/>
              </a:rPr>
              <a:t>e</a:t>
            </a:r>
            <a:r>
              <a:rPr lang="es-MX" sz="4400" b="1" dirty="0" smtClean="0">
                <a:solidFill>
                  <a:srgbClr val="4F6228"/>
                </a:solidFill>
                <a:latin typeface="Gill Sans MT" pitchFamily="34" charset="0"/>
              </a:rPr>
              <a:t>cuménicos</a:t>
            </a:r>
            <a:endParaRPr lang="es-MX" sz="4400" b="1" dirty="0">
              <a:solidFill>
                <a:srgbClr val="4F6228"/>
              </a:solidFill>
              <a:latin typeface="Gill Sans MT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1803">
            <a:off x="4296493" y="2309799"/>
            <a:ext cx="4532567" cy="3720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812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188640"/>
            <a:ext cx="4824536" cy="6919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C00000"/>
                </a:solidFill>
                <a:latin typeface="Gill Sans MT" pitchFamily="34" charset="0"/>
              </a:rPr>
              <a:t>¿Cómo estamos organizados</a:t>
            </a:r>
            <a:r>
              <a:rPr lang="es-ES" sz="2000" b="1" dirty="0" smtClean="0">
                <a:solidFill>
                  <a:srgbClr val="C00000"/>
                </a:solidFill>
                <a:latin typeface="Gill Sans MT" pitchFamily="34" charset="0"/>
              </a:rPr>
              <a:t>?</a:t>
            </a:r>
            <a:endParaRPr lang="es-MX" sz="2000" dirty="0">
              <a:solidFill>
                <a:srgbClr val="C00000"/>
              </a:solidFill>
              <a:latin typeface="Gill Sans MT" pitchFamily="34" charset="0"/>
            </a:endParaRPr>
          </a:p>
          <a:p>
            <a:pPr>
              <a:spcBef>
                <a:spcPts val="600"/>
              </a:spcBef>
            </a:pPr>
            <a:r>
              <a:rPr lang="es-MX" b="1" dirty="0">
                <a:solidFill>
                  <a:srgbClr val="339933"/>
                </a:solidFill>
              </a:rPr>
              <a:t>Asamblea de socios/as</a:t>
            </a:r>
            <a:endParaRPr lang="es-MX" dirty="0">
              <a:solidFill>
                <a:srgbClr val="339933"/>
              </a:solidFill>
            </a:endParaRPr>
          </a:p>
          <a:p>
            <a:r>
              <a:rPr lang="es-MX" dirty="0">
                <a:solidFill>
                  <a:srgbClr val="4F6228"/>
                </a:solidFill>
              </a:rPr>
              <a:t>Máxima autoridad legal del CEE, funciona </a:t>
            </a:r>
          </a:p>
          <a:p>
            <a:r>
              <a:rPr lang="es-MX" dirty="0">
                <a:solidFill>
                  <a:srgbClr val="4F6228"/>
                </a:solidFill>
              </a:rPr>
              <a:t>como instancia de resguardo ético, </a:t>
            </a:r>
          </a:p>
          <a:p>
            <a:r>
              <a:rPr lang="es-MX" dirty="0">
                <a:solidFill>
                  <a:srgbClr val="4F6228"/>
                </a:solidFill>
              </a:rPr>
              <a:t>político y financiero; actualmente está </a:t>
            </a:r>
          </a:p>
          <a:p>
            <a:r>
              <a:rPr lang="es-MX" dirty="0">
                <a:solidFill>
                  <a:srgbClr val="4F6228"/>
                </a:solidFill>
              </a:rPr>
              <a:t>integrada por 17 miembros de la </a:t>
            </a:r>
          </a:p>
          <a:p>
            <a:r>
              <a:rPr lang="es-MX" dirty="0">
                <a:solidFill>
                  <a:srgbClr val="4F6228"/>
                </a:solidFill>
              </a:rPr>
              <a:t>sociedad civil quienes desde sus áreas de </a:t>
            </a:r>
          </a:p>
          <a:p>
            <a:r>
              <a:rPr lang="es-MX" dirty="0">
                <a:solidFill>
                  <a:srgbClr val="4F6228"/>
                </a:solidFill>
              </a:rPr>
              <a:t>experiencia participan en algunas de las </a:t>
            </a:r>
          </a:p>
          <a:p>
            <a:r>
              <a:rPr lang="es-MX" dirty="0">
                <a:solidFill>
                  <a:srgbClr val="4F6228"/>
                </a:solidFill>
              </a:rPr>
              <a:t>actividades del CEE y retroalimentan el </a:t>
            </a:r>
          </a:p>
          <a:p>
            <a:r>
              <a:rPr lang="es-MX" dirty="0">
                <a:solidFill>
                  <a:srgbClr val="4F6228"/>
                </a:solidFill>
              </a:rPr>
              <a:t>quehacer institucional</a:t>
            </a:r>
            <a:r>
              <a:rPr lang="es-MX" dirty="0" smtClean="0">
                <a:solidFill>
                  <a:srgbClr val="4F6228"/>
                </a:solidFill>
              </a:rPr>
              <a:t>.</a:t>
            </a:r>
            <a:endParaRPr lang="es-MX" dirty="0">
              <a:solidFill>
                <a:srgbClr val="4F6228"/>
              </a:solidFill>
            </a:endParaRPr>
          </a:p>
          <a:p>
            <a:pPr>
              <a:spcBef>
                <a:spcPts val="400"/>
              </a:spcBef>
            </a:pPr>
            <a:r>
              <a:rPr lang="es-MX" b="1" dirty="0">
                <a:solidFill>
                  <a:srgbClr val="339933"/>
                </a:solidFill>
              </a:rPr>
              <a:t>Consejo Directivo</a:t>
            </a:r>
            <a:endParaRPr lang="es-MX" dirty="0">
              <a:solidFill>
                <a:srgbClr val="339933"/>
              </a:solidFill>
            </a:endParaRPr>
          </a:p>
          <a:p>
            <a:r>
              <a:rPr lang="es-ES" dirty="0">
                <a:solidFill>
                  <a:srgbClr val="4F6228"/>
                </a:solidFill>
              </a:rPr>
              <a:t>Órgano de gobierno que vela por el </a:t>
            </a:r>
            <a:endParaRPr lang="es-MX" dirty="0">
              <a:solidFill>
                <a:srgbClr val="4F6228"/>
              </a:solidFill>
            </a:endParaRPr>
          </a:p>
          <a:p>
            <a:r>
              <a:rPr lang="es-ES" dirty="0">
                <a:solidFill>
                  <a:srgbClr val="4F6228"/>
                </a:solidFill>
              </a:rPr>
              <a:t>cumplimiento de la vocación y misión del </a:t>
            </a:r>
            <a:endParaRPr lang="es-MX" dirty="0">
              <a:solidFill>
                <a:srgbClr val="4F6228"/>
              </a:solidFill>
            </a:endParaRPr>
          </a:p>
          <a:p>
            <a:r>
              <a:rPr lang="es-ES" dirty="0">
                <a:solidFill>
                  <a:srgbClr val="4F6228"/>
                </a:solidFill>
              </a:rPr>
              <a:t>Centro, conforme a planteamientos </a:t>
            </a:r>
            <a:endParaRPr lang="es-MX" dirty="0">
              <a:solidFill>
                <a:srgbClr val="4F6228"/>
              </a:solidFill>
            </a:endParaRPr>
          </a:p>
          <a:p>
            <a:r>
              <a:rPr lang="es-ES" dirty="0">
                <a:solidFill>
                  <a:srgbClr val="4F6228"/>
                </a:solidFill>
              </a:rPr>
              <a:t>éticos y con apego a lo que establece su </a:t>
            </a:r>
            <a:endParaRPr lang="es-MX" dirty="0">
              <a:solidFill>
                <a:srgbClr val="4F6228"/>
              </a:solidFill>
            </a:endParaRPr>
          </a:p>
          <a:p>
            <a:r>
              <a:rPr lang="es-ES" dirty="0">
                <a:solidFill>
                  <a:srgbClr val="4F6228"/>
                </a:solidFill>
              </a:rPr>
              <a:t>misión y estatutos</a:t>
            </a:r>
            <a:r>
              <a:rPr lang="es-ES" b="1" dirty="0" smtClean="0">
                <a:solidFill>
                  <a:srgbClr val="4F6228"/>
                </a:solidFill>
              </a:rPr>
              <a:t>.</a:t>
            </a:r>
            <a:endParaRPr lang="es-MX" dirty="0">
              <a:solidFill>
                <a:srgbClr val="4F6228"/>
              </a:solidFill>
            </a:endParaRPr>
          </a:p>
          <a:p>
            <a:pPr>
              <a:spcBef>
                <a:spcPts val="400"/>
              </a:spcBef>
            </a:pPr>
            <a:r>
              <a:rPr lang="es-ES" b="1" dirty="0">
                <a:solidFill>
                  <a:srgbClr val="339933"/>
                </a:solidFill>
              </a:rPr>
              <a:t>Equipo ejecutivo</a:t>
            </a:r>
            <a:endParaRPr lang="es-MX" b="1" dirty="0">
              <a:solidFill>
                <a:srgbClr val="339933"/>
              </a:solidFill>
            </a:endParaRPr>
          </a:p>
          <a:p>
            <a:r>
              <a:rPr lang="es-ES" dirty="0">
                <a:solidFill>
                  <a:srgbClr val="4F6228"/>
                </a:solidFill>
              </a:rPr>
              <a:t>Sus integrantes realizan  la planeación, </a:t>
            </a:r>
            <a:endParaRPr lang="es-MX" dirty="0">
              <a:solidFill>
                <a:srgbClr val="4F6228"/>
              </a:solidFill>
            </a:endParaRPr>
          </a:p>
          <a:p>
            <a:r>
              <a:rPr lang="es-ES" dirty="0">
                <a:solidFill>
                  <a:srgbClr val="4F6228"/>
                </a:solidFill>
              </a:rPr>
              <a:t>implementación y evaluación </a:t>
            </a:r>
            <a:endParaRPr lang="es-MX" dirty="0">
              <a:solidFill>
                <a:srgbClr val="4F6228"/>
              </a:solidFill>
            </a:endParaRPr>
          </a:p>
          <a:p>
            <a:r>
              <a:rPr lang="es-ES" dirty="0">
                <a:solidFill>
                  <a:srgbClr val="4F6228"/>
                </a:solidFill>
              </a:rPr>
              <a:t>permanente  del quehacer institucional </a:t>
            </a:r>
            <a:endParaRPr lang="es-MX" dirty="0">
              <a:solidFill>
                <a:srgbClr val="4F6228"/>
              </a:solidFill>
            </a:endParaRPr>
          </a:p>
          <a:p>
            <a:r>
              <a:rPr lang="es-ES" dirty="0">
                <a:solidFill>
                  <a:srgbClr val="4F6228"/>
                </a:solidFill>
              </a:rPr>
              <a:t>encaminado al cumplimiento de la misión </a:t>
            </a:r>
            <a:endParaRPr lang="es-MX" dirty="0">
              <a:solidFill>
                <a:srgbClr val="4F6228"/>
              </a:solidFill>
            </a:endParaRPr>
          </a:p>
          <a:p>
            <a:r>
              <a:rPr lang="es-ES" dirty="0">
                <a:solidFill>
                  <a:srgbClr val="4F6228"/>
                </a:solidFill>
              </a:rPr>
              <a:t>institucional</a:t>
            </a:r>
            <a:endParaRPr lang="es-MX" dirty="0">
              <a:solidFill>
                <a:srgbClr val="4F6228"/>
              </a:solidFill>
            </a:endParaRPr>
          </a:p>
          <a:p>
            <a:r>
              <a:rPr lang="es-ES" dirty="0"/>
              <a:t> </a:t>
            </a:r>
            <a:endParaRPr lang="es-MX" dirty="0"/>
          </a:p>
          <a:p>
            <a:endParaRPr lang="es-MX" dirty="0"/>
          </a:p>
        </p:txBody>
      </p:sp>
      <p:pic>
        <p:nvPicPr>
          <p:cNvPr id="6" name="Picture 9" descr="100_48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2"/>
          <a:stretch>
            <a:fillRect/>
          </a:stretch>
        </p:blipFill>
        <p:spPr bwMode="auto">
          <a:xfrm>
            <a:off x="5364088" y="404664"/>
            <a:ext cx="350273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C:\cee 2010\FOTOGRAFICO\DIRECCIÓN\Planeación abril\Asamblea 13 mayo\100_56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1428">
            <a:off x="5885705" y="2423352"/>
            <a:ext cx="3016942" cy="201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cee 2010\FOTOGRAFICO\DIRECCIÓN\Planeación abril\HPIM88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5878">
            <a:off x="5148064" y="4205720"/>
            <a:ext cx="2952328" cy="222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437" y="5949280"/>
            <a:ext cx="665381" cy="554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5126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2607" y="427499"/>
            <a:ext cx="4392488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CC0000"/>
                </a:solidFill>
              </a:rPr>
              <a:t>TRANSPARENCIA </a:t>
            </a:r>
            <a:endParaRPr lang="es-MX" sz="2000" dirty="0" smtClean="0">
              <a:solidFill>
                <a:srgbClr val="CC0000"/>
              </a:solidFill>
            </a:endParaRPr>
          </a:p>
          <a:p>
            <a:r>
              <a:rPr lang="es-MX" sz="2000" dirty="0" smtClean="0">
                <a:solidFill>
                  <a:srgbClr val="4F6228"/>
                </a:solidFill>
              </a:rPr>
              <a:t>Promovemos </a:t>
            </a:r>
            <a:r>
              <a:rPr lang="es-MX" sz="2000" dirty="0">
                <a:solidFill>
                  <a:srgbClr val="4F6228"/>
                </a:solidFill>
              </a:rPr>
              <a:t>una cultura de </a:t>
            </a:r>
          </a:p>
          <a:p>
            <a:r>
              <a:rPr lang="es-MX" sz="2000" dirty="0">
                <a:solidFill>
                  <a:srgbClr val="4F6228"/>
                </a:solidFill>
              </a:rPr>
              <a:t>transparencia y rendición de cuentas </a:t>
            </a:r>
          </a:p>
          <a:p>
            <a:r>
              <a:rPr lang="es-MX" sz="2000" dirty="0">
                <a:solidFill>
                  <a:srgbClr val="4F6228"/>
                </a:solidFill>
              </a:rPr>
              <a:t>en las instancias de la vida pública </a:t>
            </a:r>
            <a:r>
              <a:rPr lang="es-MX" sz="2000" dirty="0" smtClean="0">
                <a:solidFill>
                  <a:srgbClr val="4F6228"/>
                </a:solidFill>
              </a:rPr>
              <a:t/>
            </a:r>
            <a:br>
              <a:rPr lang="es-MX" sz="2000" dirty="0" smtClean="0">
                <a:solidFill>
                  <a:srgbClr val="4F6228"/>
                </a:solidFill>
              </a:rPr>
            </a:br>
            <a:r>
              <a:rPr lang="es-MX" sz="2000" dirty="0" smtClean="0">
                <a:solidFill>
                  <a:srgbClr val="4F6228"/>
                </a:solidFill>
              </a:rPr>
              <a:t>de nuestra </a:t>
            </a:r>
            <a:r>
              <a:rPr lang="es-MX" sz="2000" dirty="0">
                <a:solidFill>
                  <a:srgbClr val="4F6228"/>
                </a:solidFill>
              </a:rPr>
              <a:t>sociedad</a:t>
            </a:r>
            <a:r>
              <a:rPr lang="es-MX" sz="2000" dirty="0" smtClean="0">
                <a:solidFill>
                  <a:srgbClr val="4F6228"/>
                </a:solidFill>
              </a:rPr>
              <a:t>.</a:t>
            </a:r>
            <a:br>
              <a:rPr lang="es-MX" sz="2000" dirty="0" smtClean="0">
                <a:solidFill>
                  <a:srgbClr val="4F6228"/>
                </a:solidFill>
              </a:rPr>
            </a:br>
            <a:r>
              <a:rPr lang="es-MX" sz="2000" dirty="0" smtClean="0">
                <a:solidFill>
                  <a:srgbClr val="4F6228"/>
                </a:solidFill>
              </a:rPr>
              <a:t> </a:t>
            </a:r>
            <a:r>
              <a:rPr lang="es-MX" sz="2000" dirty="0">
                <a:solidFill>
                  <a:srgbClr val="4F6228"/>
                </a:solidFill>
              </a:rPr>
              <a:t>En lo que a nosotros </a:t>
            </a:r>
          </a:p>
          <a:p>
            <a:r>
              <a:rPr lang="es-MX" sz="2000" dirty="0">
                <a:solidFill>
                  <a:srgbClr val="4F6228"/>
                </a:solidFill>
              </a:rPr>
              <a:t>corresponde, nuestros estados </a:t>
            </a:r>
          </a:p>
          <a:p>
            <a:r>
              <a:rPr lang="es-MX" sz="2000" dirty="0">
                <a:solidFill>
                  <a:srgbClr val="4F6228"/>
                </a:solidFill>
              </a:rPr>
              <a:t>financieros son auditados por </a:t>
            </a:r>
          </a:p>
          <a:p>
            <a:r>
              <a:rPr lang="es-MX" sz="2000" dirty="0">
                <a:solidFill>
                  <a:srgbClr val="4F6228"/>
                </a:solidFill>
              </a:rPr>
              <a:t>instancias externas dos veces </a:t>
            </a:r>
            <a:r>
              <a:rPr lang="es-MX" sz="2000" dirty="0" smtClean="0">
                <a:solidFill>
                  <a:srgbClr val="4F6228"/>
                </a:solidFill>
              </a:rPr>
              <a:t/>
            </a:r>
            <a:br>
              <a:rPr lang="es-MX" sz="2000" dirty="0" smtClean="0">
                <a:solidFill>
                  <a:srgbClr val="4F6228"/>
                </a:solidFill>
              </a:rPr>
            </a:br>
            <a:r>
              <a:rPr lang="es-MX" sz="2000" dirty="0" smtClean="0">
                <a:solidFill>
                  <a:srgbClr val="4F6228"/>
                </a:solidFill>
              </a:rPr>
              <a:t>al </a:t>
            </a:r>
            <a:r>
              <a:rPr lang="es-MX" sz="2000" dirty="0">
                <a:solidFill>
                  <a:srgbClr val="4F6228"/>
                </a:solidFill>
              </a:rPr>
              <a:t>año, </a:t>
            </a:r>
            <a:r>
              <a:rPr lang="es-MX" sz="2000" dirty="0" smtClean="0">
                <a:solidFill>
                  <a:srgbClr val="4F6228"/>
                </a:solidFill>
              </a:rPr>
              <a:t>de </a:t>
            </a:r>
            <a:r>
              <a:rPr lang="es-MX" sz="2000" dirty="0">
                <a:solidFill>
                  <a:srgbClr val="4F6228"/>
                </a:solidFill>
              </a:rPr>
              <a:t>manera semestral </a:t>
            </a:r>
            <a:r>
              <a:rPr lang="es-MX" sz="2000" dirty="0" smtClean="0">
                <a:solidFill>
                  <a:srgbClr val="4F6228"/>
                </a:solidFill>
              </a:rPr>
              <a:t/>
            </a:r>
            <a:br>
              <a:rPr lang="es-MX" sz="2000" dirty="0" smtClean="0">
                <a:solidFill>
                  <a:srgbClr val="4F6228"/>
                </a:solidFill>
              </a:rPr>
            </a:br>
            <a:r>
              <a:rPr lang="es-MX" sz="2000" dirty="0" smtClean="0">
                <a:solidFill>
                  <a:srgbClr val="4F6228"/>
                </a:solidFill>
              </a:rPr>
              <a:t>y </a:t>
            </a:r>
            <a:r>
              <a:rPr lang="es-MX" sz="2000" dirty="0">
                <a:solidFill>
                  <a:srgbClr val="4F6228"/>
                </a:solidFill>
              </a:rPr>
              <a:t>anualmente. </a:t>
            </a:r>
          </a:p>
          <a:p>
            <a:r>
              <a:rPr lang="es-MX" sz="2000" dirty="0">
                <a:solidFill>
                  <a:srgbClr val="4F6228"/>
                </a:solidFill>
              </a:rPr>
              <a:t>Además informamos sobre </a:t>
            </a:r>
            <a:r>
              <a:rPr lang="es-MX" sz="2000" dirty="0" smtClean="0">
                <a:solidFill>
                  <a:srgbClr val="4F6228"/>
                </a:solidFill>
              </a:rPr>
              <a:t/>
            </a:r>
            <a:br>
              <a:rPr lang="es-MX" sz="2000" dirty="0" smtClean="0">
                <a:solidFill>
                  <a:srgbClr val="4F6228"/>
                </a:solidFill>
              </a:rPr>
            </a:br>
            <a:r>
              <a:rPr lang="es-MX" sz="2000" dirty="0" smtClean="0">
                <a:solidFill>
                  <a:srgbClr val="4F6228"/>
                </a:solidFill>
              </a:rPr>
              <a:t>el </a:t>
            </a:r>
            <a:r>
              <a:rPr lang="es-MX" sz="2000" dirty="0">
                <a:solidFill>
                  <a:srgbClr val="4F6228"/>
                </a:solidFill>
              </a:rPr>
              <a:t>manejo </a:t>
            </a:r>
            <a:r>
              <a:rPr lang="es-MX" sz="2000" dirty="0" smtClean="0">
                <a:solidFill>
                  <a:srgbClr val="4F6228"/>
                </a:solidFill>
              </a:rPr>
              <a:t>de </a:t>
            </a:r>
            <a:r>
              <a:rPr lang="es-MX" sz="2000" dirty="0">
                <a:solidFill>
                  <a:srgbClr val="4F6228"/>
                </a:solidFill>
              </a:rPr>
              <a:t>todos los </a:t>
            </a:r>
            <a:r>
              <a:rPr lang="es-MX" sz="2000" dirty="0" smtClean="0">
                <a:solidFill>
                  <a:srgbClr val="4F6228"/>
                </a:solidFill>
              </a:rPr>
              <a:t>ingresos</a:t>
            </a:r>
            <a:br>
              <a:rPr lang="es-MX" sz="2000" dirty="0" smtClean="0">
                <a:solidFill>
                  <a:srgbClr val="4F6228"/>
                </a:solidFill>
              </a:rPr>
            </a:br>
            <a:r>
              <a:rPr lang="es-MX" sz="2000" dirty="0" smtClean="0">
                <a:solidFill>
                  <a:srgbClr val="4F6228"/>
                </a:solidFill>
              </a:rPr>
              <a:t>en declaraciones </a:t>
            </a:r>
            <a:r>
              <a:rPr lang="es-MX" sz="2000" dirty="0">
                <a:solidFill>
                  <a:srgbClr val="4F6228"/>
                </a:solidFill>
              </a:rPr>
              <a:t>anuales </a:t>
            </a:r>
            <a:r>
              <a:rPr lang="es-MX" sz="2000" dirty="0" smtClean="0">
                <a:solidFill>
                  <a:srgbClr val="4F6228"/>
                </a:solidFill>
              </a:rPr>
              <a:t>al</a:t>
            </a:r>
            <a:br>
              <a:rPr lang="es-MX" sz="2000" dirty="0" smtClean="0">
                <a:solidFill>
                  <a:srgbClr val="4F6228"/>
                </a:solidFill>
              </a:rPr>
            </a:br>
            <a:r>
              <a:rPr lang="es-MX" sz="2000" dirty="0" smtClean="0">
                <a:solidFill>
                  <a:srgbClr val="4F6228"/>
                </a:solidFill>
              </a:rPr>
              <a:t> </a:t>
            </a:r>
            <a:r>
              <a:rPr lang="es-MX" sz="2000" dirty="0">
                <a:solidFill>
                  <a:srgbClr val="4F6228"/>
                </a:solidFill>
              </a:rPr>
              <a:t>Sistema de </a:t>
            </a:r>
            <a:r>
              <a:rPr lang="es-MX" sz="2000" dirty="0" smtClean="0">
                <a:solidFill>
                  <a:srgbClr val="4F6228"/>
                </a:solidFill>
              </a:rPr>
              <a:t>Administración </a:t>
            </a:r>
            <a:br>
              <a:rPr lang="es-MX" sz="2000" dirty="0" smtClean="0">
                <a:solidFill>
                  <a:srgbClr val="4F6228"/>
                </a:solidFill>
              </a:rPr>
            </a:br>
            <a:r>
              <a:rPr lang="es-MX" sz="2000" dirty="0" smtClean="0">
                <a:solidFill>
                  <a:srgbClr val="4F6228"/>
                </a:solidFill>
              </a:rPr>
              <a:t>Tributaria </a:t>
            </a:r>
            <a:r>
              <a:rPr lang="es-MX" sz="2000" dirty="0">
                <a:solidFill>
                  <a:srgbClr val="4F6228"/>
                </a:solidFill>
              </a:rPr>
              <a:t>y </a:t>
            </a:r>
            <a:r>
              <a:rPr lang="es-MX" sz="2000" dirty="0" smtClean="0">
                <a:solidFill>
                  <a:srgbClr val="4F6228"/>
                </a:solidFill>
              </a:rPr>
              <a:t>entregamos </a:t>
            </a:r>
          </a:p>
          <a:p>
            <a:r>
              <a:rPr lang="es-MX" sz="2000" dirty="0" smtClean="0">
                <a:solidFill>
                  <a:srgbClr val="4F6228"/>
                </a:solidFill>
              </a:rPr>
              <a:t>un </a:t>
            </a:r>
            <a:r>
              <a:rPr lang="es-MX" sz="2000" dirty="0">
                <a:solidFill>
                  <a:srgbClr val="4F6228"/>
                </a:solidFill>
              </a:rPr>
              <a:t>informe anual </a:t>
            </a:r>
            <a:r>
              <a:rPr lang="es-MX" sz="2000" dirty="0" smtClean="0">
                <a:solidFill>
                  <a:srgbClr val="4F6228"/>
                </a:solidFill>
              </a:rPr>
              <a:t>al </a:t>
            </a:r>
            <a:br>
              <a:rPr lang="es-MX" sz="2000" dirty="0" smtClean="0">
                <a:solidFill>
                  <a:srgbClr val="4F6228"/>
                </a:solidFill>
              </a:rPr>
            </a:br>
            <a:r>
              <a:rPr lang="es-MX" sz="2000" dirty="0" smtClean="0">
                <a:solidFill>
                  <a:srgbClr val="4F6228"/>
                </a:solidFill>
              </a:rPr>
              <a:t>Registro </a:t>
            </a:r>
            <a:r>
              <a:rPr lang="es-MX" sz="2000" dirty="0">
                <a:solidFill>
                  <a:srgbClr val="4F6228"/>
                </a:solidFill>
              </a:rPr>
              <a:t>Federal de </a:t>
            </a:r>
            <a:r>
              <a:rPr lang="es-MX" sz="2000" dirty="0" smtClean="0">
                <a:solidFill>
                  <a:srgbClr val="4F6228"/>
                </a:solidFill>
              </a:rPr>
              <a:t/>
            </a:r>
            <a:br>
              <a:rPr lang="es-MX" sz="2000" dirty="0" smtClean="0">
                <a:solidFill>
                  <a:srgbClr val="4F6228"/>
                </a:solidFill>
              </a:rPr>
            </a:br>
            <a:r>
              <a:rPr lang="es-MX" sz="2000" dirty="0" smtClean="0">
                <a:solidFill>
                  <a:srgbClr val="4F6228"/>
                </a:solidFill>
              </a:rPr>
              <a:t>Organizaciones Sociales </a:t>
            </a:r>
            <a:r>
              <a:rPr lang="es-MX" sz="2000" dirty="0">
                <a:solidFill>
                  <a:srgbClr val="4F6228"/>
                </a:solidFill>
              </a:rPr>
              <a:t>y Civiles.</a:t>
            </a:r>
          </a:p>
          <a:p>
            <a:endParaRPr lang="es-MX" dirty="0"/>
          </a:p>
        </p:txBody>
      </p:sp>
      <p:pic>
        <p:nvPicPr>
          <p:cNvPr id="10243" name="Chart 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1036">
            <a:off x="4763780" y="818994"/>
            <a:ext cx="3967234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Chart 1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500055"/>
            <a:ext cx="4340330" cy="257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89636"/>
            <a:ext cx="823572" cy="68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3040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3"/>
            <a:ext cx="5032476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200" b="1" dirty="0">
                <a:solidFill>
                  <a:srgbClr val="CC0000"/>
                </a:solidFill>
              </a:rPr>
              <a:t>SERVICIOS PROFESIONALES Y ASESORÍAS</a:t>
            </a:r>
            <a:endParaRPr lang="es-MX" sz="2200" dirty="0">
              <a:solidFill>
                <a:srgbClr val="CC0000"/>
              </a:solidFill>
            </a:endParaRPr>
          </a:p>
          <a:p>
            <a:pPr>
              <a:spcBef>
                <a:spcPts val="1200"/>
              </a:spcBef>
            </a:pPr>
            <a:r>
              <a:rPr lang="es-ES" sz="1800" dirty="0">
                <a:solidFill>
                  <a:srgbClr val="4F6228"/>
                </a:solidFill>
              </a:rPr>
              <a:t>Metodologías participativas para </a:t>
            </a:r>
            <a:r>
              <a:rPr lang="es-MX" sz="1800" dirty="0">
                <a:solidFill>
                  <a:srgbClr val="4F6228"/>
                </a:solidFill>
              </a:rPr>
              <a:t> </a:t>
            </a:r>
            <a:r>
              <a:rPr lang="es-ES" sz="1800" dirty="0">
                <a:solidFill>
                  <a:srgbClr val="4F6228"/>
                </a:solidFill>
              </a:rPr>
              <a:t>el trabajo </a:t>
            </a:r>
            <a:r>
              <a:rPr lang="es-ES" sz="1800" dirty="0" smtClean="0">
                <a:solidFill>
                  <a:srgbClr val="4F6228"/>
                </a:solidFill>
              </a:rPr>
              <a:t/>
            </a:r>
            <a:br>
              <a:rPr lang="es-ES" sz="1800" dirty="0" smtClean="0">
                <a:solidFill>
                  <a:srgbClr val="4F6228"/>
                </a:solidFill>
              </a:rPr>
            </a:br>
            <a:r>
              <a:rPr lang="es-ES" sz="1800" dirty="0" smtClean="0">
                <a:solidFill>
                  <a:srgbClr val="4F6228"/>
                </a:solidFill>
              </a:rPr>
              <a:t>comunitario </a:t>
            </a:r>
            <a:r>
              <a:rPr lang="es-ES" sz="1800" dirty="0">
                <a:solidFill>
                  <a:srgbClr val="4F6228"/>
                </a:solidFill>
              </a:rPr>
              <a:t>y la incidencia local</a:t>
            </a:r>
          </a:p>
          <a:p>
            <a:r>
              <a:rPr lang="es-ES" sz="1800" dirty="0" smtClean="0">
                <a:solidFill>
                  <a:srgbClr val="4F6228"/>
                </a:solidFill>
              </a:rPr>
              <a:t>Planeación </a:t>
            </a:r>
            <a:r>
              <a:rPr lang="es-ES" sz="1800" dirty="0">
                <a:solidFill>
                  <a:srgbClr val="4F6228"/>
                </a:solidFill>
              </a:rPr>
              <a:t>estratégica</a:t>
            </a:r>
          </a:p>
          <a:p>
            <a:r>
              <a:rPr lang="es-ES" sz="1800" dirty="0">
                <a:solidFill>
                  <a:srgbClr val="4F6228"/>
                </a:solidFill>
              </a:rPr>
              <a:t>Sistematización de experiencias </a:t>
            </a:r>
          </a:p>
          <a:p>
            <a:r>
              <a:rPr lang="es-ES" sz="1800" dirty="0">
                <a:solidFill>
                  <a:srgbClr val="4F6228"/>
                </a:solidFill>
              </a:rPr>
              <a:t>Evaluación de proyectos </a:t>
            </a:r>
          </a:p>
          <a:p>
            <a:r>
              <a:rPr lang="es-ES" sz="1800" dirty="0">
                <a:solidFill>
                  <a:srgbClr val="4F6228"/>
                </a:solidFill>
              </a:rPr>
              <a:t>Investigación del </a:t>
            </a:r>
            <a:r>
              <a:rPr lang="es-ES" sz="1800" dirty="0" smtClean="0">
                <a:solidFill>
                  <a:srgbClr val="4F6228"/>
                </a:solidFill>
              </a:rPr>
              <a:t>impacto</a:t>
            </a:r>
          </a:p>
          <a:p>
            <a:r>
              <a:rPr lang="es-ES" sz="1800" dirty="0" smtClean="0">
                <a:solidFill>
                  <a:srgbClr val="4F6228"/>
                </a:solidFill>
              </a:rPr>
              <a:t>Ecumenismo y Diálogo Inter religioso </a:t>
            </a:r>
            <a:endParaRPr lang="es-MX" sz="1800" dirty="0">
              <a:solidFill>
                <a:srgbClr val="4F6228"/>
              </a:solidFill>
            </a:endParaRPr>
          </a:p>
          <a:p>
            <a:r>
              <a:rPr lang="es-ES" sz="1800" dirty="0" smtClean="0">
                <a:solidFill>
                  <a:srgbClr val="4F6228"/>
                </a:solidFill>
              </a:rPr>
              <a:t>Género </a:t>
            </a:r>
            <a:r>
              <a:rPr lang="es-ES" sz="1800" dirty="0">
                <a:solidFill>
                  <a:srgbClr val="4F6228"/>
                </a:solidFill>
              </a:rPr>
              <a:t>y ecumenismo</a:t>
            </a:r>
          </a:p>
          <a:p>
            <a:r>
              <a:rPr lang="es-ES" sz="1800" dirty="0" smtClean="0">
                <a:solidFill>
                  <a:srgbClr val="4F6228"/>
                </a:solidFill>
              </a:rPr>
              <a:t>Derechos </a:t>
            </a:r>
            <a:r>
              <a:rPr lang="es-ES" sz="1800" dirty="0">
                <a:solidFill>
                  <a:srgbClr val="4F6228"/>
                </a:solidFill>
              </a:rPr>
              <a:t>humanos y ecumenismo</a:t>
            </a:r>
            <a:endParaRPr lang="es-MX" sz="1800" dirty="0">
              <a:solidFill>
                <a:srgbClr val="4F6228"/>
              </a:solidFill>
            </a:endParaRPr>
          </a:p>
          <a:p>
            <a:r>
              <a:rPr lang="es-ES" sz="1800" dirty="0" smtClean="0">
                <a:solidFill>
                  <a:srgbClr val="4F6228"/>
                </a:solidFill>
              </a:rPr>
              <a:t>Diagnóstico</a:t>
            </a:r>
            <a:r>
              <a:rPr lang="es-ES" sz="1800" dirty="0">
                <a:solidFill>
                  <a:srgbClr val="4F6228"/>
                </a:solidFill>
              </a:rPr>
              <a:t>, análisis, </a:t>
            </a:r>
            <a:r>
              <a:rPr lang="es-ES" sz="1800" dirty="0" smtClean="0">
                <a:solidFill>
                  <a:srgbClr val="4F6228"/>
                </a:solidFill>
              </a:rPr>
              <a:t>evaluación</a:t>
            </a:r>
            <a:r>
              <a:rPr lang="es-MX" sz="1800" dirty="0" smtClean="0">
                <a:solidFill>
                  <a:srgbClr val="4F6228"/>
                </a:solidFill>
              </a:rPr>
              <a:t/>
            </a:r>
            <a:br>
              <a:rPr lang="es-MX" sz="1800" dirty="0" smtClean="0">
                <a:solidFill>
                  <a:srgbClr val="4F6228"/>
                </a:solidFill>
              </a:rPr>
            </a:br>
            <a:r>
              <a:rPr lang="es-ES" sz="1800" dirty="0" smtClean="0">
                <a:solidFill>
                  <a:srgbClr val="4F6228"/>
                </a:solidFill>
              </a:rPr>
              <a:t>y </a:t>
            </a:r>
            <a:r>
              <a:rPr lang="es-ES" sz="1800" dirty="0">
                <a:solidFill>
                  <a:srgbClr val="4F6228"/>
                </a:solidFill>
              </a:rPr>
              <a:t>planeación </a:t>
            </a:r>
            <a:r>
              <a:rPr lang="es-ES" sz="1800" dirty="0" smtClean="0">
                <a:solidFill>
                  <a:srgbClr val="4F6228"/>
                </a:solidFill>
              </a:rPr>
              <a:t>pastoral</a:t>
            </a:r>
            <a:r>
              <a:rPr lang="es-ES" sz="1800" dirty="0">
                <a:solidFill>
                  <a:srgbClr val="4F6228"/>
                </a:solidFill>
              </a:rPr>
              <a:t> </a:t>
            </a:r>
            <a:endParaRPr lang="es-ES" sz="1800" dirty="0" smtClean="0">
              <a:solidFill>
                <a:srgbClr val="4F6228"/>
              </a:solidFill>
            </a:endParaRPr>
          </a:p>
          <a:p>
            <a:endParaRPr lang="es-MX" dirty="0"/>
          </a:p>
        </p:txBody>
      </p:sp>
      <p:pic>
        <p:nvPicPr>
          <p:cNvPr id="6" name="Picture 2" descr="C:\cee 2010\FOTOGRAFICO\DIRECCIÓN\taller sistematizacion reunion anual cemefi\IMG01548-20101110-09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4233">
            <a:off x="5588643" y="2475814"/>
            <a:ext cx="3079042" cy="230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 descr="\\COMUNICACION\Users\Public\FOTOGRAFICO\PROCESOS TERRITORIALES\Chiapas\100_38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94380">
            <a:off x="5540773" y="659983"/>
            <a:ext cx="3150185" cy="210012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61234" y="4746367"/>
            <a:ext cx="470212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C00000"/>
                </a:solidFill>
              </a:rPr>
              <a:t>VOLUNTARIADO, SERVICIOS SOCIALES</a:t>
            </a:r>
          </a:p>
          <a:p>
            <a:pPr algn="ctr"/>
            <a:r>
              <a:rPr lang="es-ES" sz="2000" b="1" dirty="0" smtClean="0">
                <a:solidFill>
                  <a:srgbClr val="4F6228"/>
                </a:solidFill>
              </a:rPr>
              <a:t>Y DONATIVOS</a:t>
            </a:r>
            <a:endParaRPr lang="es-ES" sz="2000" b="1" dirty="0">
              <a:solidFill>
                <a:srgbClr val="4F6228"/>
              </a:solidFill>
            </a:endParaRPr>
          </a:p>
          <a:p>
            <a:pPr algn="ctr"/>
            <a:r>
              <a:rPr lang="es-ES" sz="2000" dirty="0" smtClean="0">
                <a:solidFill>
                  <a:srgbClr val="4F6228"/>
                </a:solidFill>
                <a:hlinkClick r:id="rId5"/>
              </a:rPr>
              <a:t>ceedirección@estudiosecumenicos.org.mx</a:t>
            </a:r>
            <a:endParaRPr lang="es-ES" sz="2000" dirty="0" smtClean="0">
              <a:solidFill>
                <a:srgbClr val="4F6228"/>
              </a:solidFill>
            </a:endParaRPr>
          </a:p>
          <a:p>
            <a:pPr algn="ctr"/>
            <a:r>
              <a:rPr lang="es-ES" sz="2000" dirty="0" smtClean="0">
                <a:solidFill>
                  <a:srgbClr val="4F6228"/>
                </a:solidFill>
              </a:rPr>
              <a:t>(55) 5682-9740</a:t>
            </a:r>
          </a:p>
          <a:p>
            <a:pPr algn="ctr"/>
            <a:r>
              <a:rPr lang="es-ES" sz="2000" dirty="0" smtClean="0">
                <a:solidFill>
                  <a:srgbClr val="4F6228"/>
                </a:solidFill>
              </a:rPr>
              <a:t>(55) 5543-9740</a:t>
            </a:r>
          </a:p>
          <a:p>
            <a:pPr algn="ctr"/>
            <a:r>
              <a:rPr lang="es-ES" sz="2000" dirty="0" smtClean="0">
                <a:solidFill>
                  <a:srgbClr val="4F6228"/>
                </a:solidFill>
              </a:rPr>
              <a:t>www.estudiosecumencios.org.mx</a:t>
            </a:r>
            <a:endParaRPr lang="es-MX" sz="2000" dirty="0">
              <a:solidFill>
                <a:srgbClr val="4F6228"/>
              </a:solidFill>
            </a:endParaRPr>
          </a:p>
          <a:p>
            <a:endParaRPr lang="es-MX" dirty="0"/>
          </a:p>
        </p:txBody>
      </p:sp>
      <p:pic>
        <p:nvPicPr>
          <p:cNvPr id="3077" name="Picture 5" descr="C:\cee 2010\FOTOGRAFICO\PROCESOS TERRITORIALES\PROFESIONALIZACION - Indesol\Calakmul, Campeche\fotos calakmul profesionaliz\IMG00546-20100716-105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2860">
            <a:off x="5233438" y="4268811"/>
            <a:ext cx="2800044" cy="210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480" y="5882687"/>
            <a:ext cx="944007" cy="786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6479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313701"/>
            <a:ext cx="352372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rgbClr val="CC0000"/>
                </a:solidFill>
                <a:latin typeface="Gill Sans MT" pitchFamily="34" charset="0"/>
              </a:rPr>
              <a:t>¿Quiénes somos? </a:t>
            </a:r>
            <a:endParaRPr lang="es-MX" sz="3200" dirty="0">
              <a:solidFill>
                <a:srgbClr val="CC0000"/>
              </a:solidFill>
              <a:latin typeface="Gill Sans MT" pitchFamily="34" charset="0"/>
            </a:endParaRPr>
          </a:p>
          <a:p>
            <a:endParaRPr lang="es-MX" dirty="0"/>
          </a:p>
        </p:txBody>
      </p:sp>
      <p:sp>
        <p:nvSpPr>
          <p:cNvPr id="6" name="Rectangle 5"/>
          <p:cNvSpPr/>
          <p:nvPr/>
        </p:nvSpPr>
        <p:spPr>
          <a:xfrm>
            <a:off x="683568" y="998364"/>
            <a:ext cx="504056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dirty="0">
                <a:solidFill>
                  <a:srgbClr val="4F6228"/>
                </a:solidFill>
              </a:rPr>
              <a:t>Somos una organización de la </a:t>
            </a:r>
            <a:endParaRPr lang="es-MX" sz="2200" dirty="0">
              <a:solidFill>
                <a:srgbClr val="4F6228"/>
              </a:solidFill>
            </a:endParaRPr>
          </a:p>
          <a:p>
            <a:r>
              <a:rPr lang="es-ES" sz="2200" dirty="0">
                <a:solidFill>
                  <a:srgbClr val="4F6228"/>
                </a:solidFill>
              </a:rPr>
              <a:t>sociedad civil de inspiración cristiana </a:t>
            </a:r>
            <a:endParaRPr lang="es-MX" sz="2200" dirty="0">
              <a:solidFill>
                <a:srgbClr val="4F6228"/>
              </a:solidFill>
            </a:endParaRPr>
          </a:p>
          <a:p>
            <a:r>
              <a:rPr lang="es-ES" sz="2200" dirty="0">
                <a:solidFill>
                  <a:srgbClr val="4F6228"/>
                </a:solidFill>
              </a:rPr>
              <a:t>y ecuménica, fundada en 1968,</a:t>
            </a:r>
            <a:endParaRPr lang="es-MX" sz="2200" dirty="0">
              <a:solidFill>
                <a:srgbClr val="4F6228"/>
              </a:solidFill>
            </a:endParaRPr>
          </a:p>
          <a:p>
            <a:r>
              <a:rPr lang="es-ES" sz="2200" dirty="0">
                <a:solidFill>
                  <a:srgbClr val="4F6228"/>
                </a:solidFill>
              </a:rPr>
              <a:t>que desde su larga trayectoria</a:t>
            </a:r>
            <a:endParaRPr lang="es-MX" sz="2200" dirty="0">
              <a:solidFill>
                <a:srgbClr val="4F6228"/>
              </a:solidFill>
            </a:endParaRPr>
          </a:p>
          <a:p>
            <a:r>
              <a:rPr lang="es-ES" sz="2200" dirty="0">
                <a:solidFill>
                  <a:srgbClr val="4F6228"/>
                </a:solidFill>
              </a:rPr>
              <a:t>es puente que da sentido de fe</a:t>
            </a:r>
            <a:endParaRPr lang="es-MX" sz="2200" dirty="0">
              <a:solidFill>
                <a:srgbClr val="4F6228"/>
              </a:solidFill>
            </a:endParaRPr>
          </a:p>
          <a:p>
            <a:r>
              <a:rPr lang="es-ES" sz="2200" dirty="0">
                <a:solidFill>
                  <a:srgbClr val="4F6228"/>
                </a:solidFill>
              </a:rPr>
              <a:t>a lo político social</a:t>
            </a:r>
            <a:endParaRPr lang="es-MX" sz="2200" dirty="0">
              <a:solidFill>
                <a:srgbClr val="4F6228"/>
              </a:solidFill>
            </a:endParaRPr>
          </a:p>
          <a:p>
            <a:r>
              <a:rPr lang="es-ES" sz="2200" dirty="0">
                <a:solidFill>
                  <a:srgbClr val="4F6228"/>
                </a:solidFill>
              </a:rPr>
              <a:t>y sentido social a la fe.</a:t>
            </a:r>
            <a:endParaRPr lang="es-MX" sz="2200" dirty="0">
              <a:solidFill>
                <a:srgbClr val="4F6228"/>
              </a:solidFill>
            </a:endParaRPr>
          </a:p>
          <a:p>
            <a:r>
              <a:rPr lang="es-ES" sz="2200" dirty="0">
                <a:solidFill>
                  <a:srgbClr val="4F6228"/>
                </a:solidFill>
              </a:rPr>
              <a:t>Como actor civil  junto</a:t>
            </a:r>
            <a:endParaRPr lang="es-MX" sz="2200" dirty="0">
              <a:solidFill>
                <a:srgbClr val="4F6228"/>
              </a:solidFill>
            </a:endParaRPr>
          </a:p>
          <a:p>
            <a:r>
              <a:rPr lang="es-ES" sz="2200" dirty="0">
                <a:solidFill>
                  <a:srgbClr val="4F6228"/>
                </a:solidFill>
              </a:rPr>
              <a:t>con otras y otros tejemos</a:t>
            </a:r>
            <a:endParaRPr lang="es-MX" sz="2200" dirty="0">
              <a:solidFill>
                <a:srgbClr val="4F6228"/>
              </a:solidFill>
            </a:endParaRPr>
          </a:p>
          <a:p>
            <a:r>
              <a:rPr lang="es-ES" sz="2200" dirty="0">
                <a:solidFill>
                  <a:srgbClr val="4F6228"/>
                </a:solidFill>
              </a:rPr>
              <a:t>confluencias para impulsar</a:t>
            </a:r>
            <a:endParaRPr lang="es-MX" sz="2200" dirty="0">
              <a:solidFill>
                <a:srgbClr val="4F6228"/>
              </a:solidFill>
            </a:endParaRPr>
          </a:p>
          <a:p>
            <a:r>
              <a:rPr lang="es-ES" sz="2200" dirty="0">
                <a:solidFill>
                  <a:srgbClr val="4F6228"/>
                </a:solidFill>
              </a:rPr>
              <a:t>propuestas y experiencias</a:t>
            </a:r>
            <a:endParaRPr lang="es-MX" sz="2200" dirty="0">
              <a:solidFill>
                <a:srgbClr val="4F6228"/>
              </a:solidFill>
            </a:endParaRPr>
          </a:p>
          <a:p>
            <a:r>
              <a:rPr lang="es-ES" sz="2200" dirty="0">
                <a:solidFill>
                  <a:srgbClr val="4F6228"/>
                </a:solidFill>
              </a:rPr>
              <a:t>transformadoras</a:t>
            </a:r>
            <a:endParaRPr lang="es-MX" sz="2200" dirty="0">
              <a:solidFill>
                <a:srgbClr val="4F6228"/>
              </a:solidFill>
            </a:endParaRPr>
          </a:p>
          <a:p>
            <a:r>
              <a:rPr lang="es-ES" sz="2200" dirty="0">
                <a:solidFill>
                  <a:srgbClr val="4F6228"/>
                </a:solidFill>
              </a:rPr>
              <a:t>que contribuyan a la vida digna</a:t>
            </a:r>
            <a:endParaRPr lang="es-MX" sz="2200" dirty="0">
              <a:solidFill>
                <a:srgbClr val="4F6228"/>
              </a:solidFill>
            </a:endParaRPr>
          </a:p>
          <a:p>
            <a:r>
              <a:rPr lang="es-ES" sz="2200" dirty="0">
                <a:solidFill>
                  <a:srgbClr val="4F6228"/>
                </a:solidFill>
              </a:rPr>
              <a:t>desde, con y para los sectores</a:t>
            </a:r>
            <a:endParaRPr lang="es-MX" sz="2200" dirty="0">
              <a:solidFill>
                <a:srgbClr val="4F6228"/>
              </a:solidFill>
            </a:endParaRPr>
          </a:p>
          <a:p>
            <a:r>
              <a:rPr lang="es-ES" sz="2200" dirty="0">
                <a:solidFill>
                  <a:srgbClr val="4F6228"/>
                </a:solidFill>
              </a:rPr>
              <a:t>más empobrecidos y vulnerables</a:t>
            </a:r>
            <a:endParaRPr lang="es-MX" sz="2200" dirty="0">
              <a:solidFill>
                <a:srgbClr val="4F6228"/>
              </a:solidFill>
            </a:endParaRPr>
          </a:p>
          <a:p>
            <a:r>
              <a:rPr lang="es-ES" sz="2200" dirty="0">
                <a:solidFill>
                  <a:srgbClr val="4F6228"/>
                </a:solidFill>
              </a:rPr>
              <a:t>en nuestro país.  </a:t>
            </a:r>
            <a:endParaRPr lang="es-MX" sz="2200" dirty="0">
              <a:solidFill>
                <a:srgbClr val="4F6228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2922">
            <a:off x="6723175" y="450311"/>
            <a:ext cx="1887537" cy="283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9138">
            <a:off x="5378859" y="4203269"/>
            <a:ext cx="3207766" cy="2076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442" y="2295295"/>
            <a:ext cx="2889299" cy="192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341" y="6276088"/>
            <a:ext cx="555542" cy="46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7914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cee 2010\comunicación\folleto\fotod pa folleto\accion ecumenica\atem luis del valle alfons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6813">
            <a:off x="6272415" y="334058"/>
            <a:ext cx="1834556" cy="275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1643" y="1190357"/>
            <a:ext cx="69847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solidFill>
                  <a:srgbClr val="4F6228"/>
                </a:solidFill>
              </a:rPr>
              <a:t>Ser </a:t>
            </a:r>
            <a:r>
              <a:rPr lang="es-ES" sz="2400" dirty="0">
                <a:solidFill>
                  <a:srgbClr val="4F6228"/>
                </a:solidFill>
              </a:rPr>
              <a:t>puente entre la fe y </a:t>
            </a:r>
            <a:r>
              <a:rPr lang="es-ES" sz="2400" dirty="0" smtClean="0">
                <a:solidFill>
                  <a:srgbClr val="4F6228"/>
                </a:solidFill>
              </a:rPr>
              <a:t/>
            </a:r>
            <a:br>
              <a:rPr lang="es-ES" sz="2400" dirty="0" smtClean="0">
                <a:solidFill>
                  <a:srgbClr val="4F6228"/>
                </a:solidFill>
              </a:rPr>
            </a:br>
            <a:r>
              <a:rPr lang="es-ES" sz="2400" dirty="0" smtClean="0">
                <a:solidFill>
                  <a:srgbClr val="4F6228"/>
                </a:solidFill>
              </a:rPr>
              <a:t>lo social-político y </a:t>
            </a:r>
            <a:r>
              <a:rPr lang="es-ES" sz="2400" dirty="0">
                <a:solidFill>
                  <a:srgbClr val="4F6228"/>
                </a:solidFill>
              </a:rPr>
              <a:t>viceversa,</a:t>
            </a:r>
            <a:endParaRPr lang="es-MX" sz="2400" dirty="0">
              <a:solidFill>
                <a:srgbClr val="4F6228"/>
              </a:solidFill>
            </a:endParaRPr>
          </a:p>
          <a:p>
            <a:r>
              <a:rPr lang="es-ES" sz="2400" dirty="0">
                <a:solidFill>
                  <a:srgbClr val="4F6228"/>
                </a:solidFill>
              </a:rPr>
              <a:t>para contribuir a la formación </a:t>
            </a:r>
            <a:r>
              <a:rPr lang="es-ES" sz="2400" dirty="0" smtClean="0">
                <a:solidFill>
                  <a:srgbClr val="4F6228"/>
                </a:solidFill>
              </a:rPr>
              <a:t/>
            </a:r>
            <a:br>
              <a:rPr lang="es-ES" sz="2400" dirty="0" smtClean="0">
                <a:solidFill>
                  <a:srgbClr val="4F6228"/>
                </a:solidFill>
              </a:rPr>
            </a:br>
            <a:r>
              <a:rPr lang="es-ES" sz="2400" dirty="0" smtClean="0">
                <a:solidFill>
                  <a:srgbClr val="4F6228"/>
                </a:solidFill>
              </a:rPr>
              <a:t>y </a:t>
            </a:r>
            <a:r>
              <a:rPr lang="es-ES" sz="2400" dirty="0">
                <a:solidFill>
                  <a:srgbClr val="4F6228"/>
                </a:solidFill>
              </a:rPr>
              <a:t>el </a:t>
            </a:r>
            <a:r>
              <a:rPr lang="es-ES" sz="2400" dirty="0" smtClean="0">
                <a:solidFill>
                  <a:srgbClr val="4F6228"/>
                </a:solidFill>
              </a:rPr>
              <a:t>fortalecimiento de </a:t>
            </a:r>
            <a:r>
              <a:rPr lang="es-ES" sz="2400" dirty="0">
                <a:solidFill>
                  <a:srgbClr val="4F6228"/>
                </a:solidFill>
              </a:rPr>
              <a:t>colectivos </a:t>
            </a:r>
            <a:endParaRPr lang="es-MX" sz="2400" dirty="0">
              <a:solidFill>
                <a:srgbClr val="4F6228"/>
              </a:solidFill>
            </a:endParaRPr>
          </a:p>
          <a:p>
            <a:r>
              <a:rPr lang="es-ES" sz="2400" dirty="0">
                <a:solidFill>
                  <a:srgbClr val="4F6228"/>
                </a:solidFill>
              </a:rPr>
              <a:t>comunitarios civiles o eclesiales</a:t>
            </a:r>
            <a:endParaRPr lang="es-MX" sz="2400" dirty="0">
              <a:solidFill>
                <a:srgbClr val="4F6228"/>
              </a:solidFill>
            </a:endParaRPr>
          </a:p>
          <a:p>
            <a:r>
              <a:rPr lang="es-ES" sz="2400" dirty="0" smtClean="0">
                <a:solidFill>
                  <a:srgbClr val="4F6228"/>
                </a:solidFill>
              </a:rPr>
              <a:t>que</a:t>
            </a:r>
            <a:r>
              <a:rPr lang="es-ES" sz="2400" dirty="0">
                <a:solidFill>
                  <a:srgbClr val="4F6228"/>
                </a:solidFill>
              </a:rPr>
              <a:t>, como sujetos sociales, </a:t>
            </a:r>
            <a:endParaRPr lang="es-MX" sz="2400" dirty="0">
              <a:solidFill>
                <a:srgbClr val="4F6228"/>
              </a:solidFill>
            </a:endParaRPr>
          </a:p>
          <a:p>
            <a:r>
              <a:rPr lang="es-ES" sz="2400" dirty="0" smtClean="0">
                <a:solidFill>
                  <a:srgbClr val="4F6228"/>
                </a:solidFill>
              </a:rPr>
              <a:t>Incidan en su ámbito,</a:t>
            </a:r>
          </a:p>
          <a:p>
            <a:r>
              <a:rPr lang="es-ES" sz="2400" dirty="0" smtClean="0">
                <a:solidFill>
                  <a:srgbClr val="4F6228"/>
                </a:solidFill>
              </a:rPr>
              <a:t>desde </a:t>
            </a:r>
            <a:r>
              <a:rPr lang="es-ES" sz="2400" dirty="0">
                <a:solidFill>
                  <a:srgbClr val="4F6228"/>
                </a:solidFill>
              </a:rPr>
              <a:t>una perspectiva </a:t>
            </a:r>
            <a:endParaRPr lang="es-MX" sz="2400" dirty="0">
              <a:solidFill>
                <a:srgbClr val="4F6228"/>
              </a:solidFill>
            </a:endParaRPr>
          </a:p>
          <a:p>
            <a:r>
              <a:rPr lang="es-ES" sz="2400" dirty="0">
                <a:solidFill>
                  <a:srgbClr val="4F6228"/>
                </a:solidFill>
              </a:rPr>
              <a:t>de derechos humanos, </a:t>
            </a:r>
            <a:r>
              <a:rPr lang="es-ES" sz="2400" dirty="0" smtClean="0">
                <a:solidFill>
                  <a:srgbClr val="4F6228"/>
                </a:solidFill>
              </a:rPr>
              <a:t/>
            </a:r>
            <a:br>
              <a:rPr lang="es-ES" sz="2400" dirty="0" smtClean="0">
                <a:solidFill>
                  <a:srgbClr val="4F6228"/>
                </a:solidFill>
              </a:rPr>
            </a:br>
            <a:r>
              <a:rPr lang="es-ES" sz="2400" dirty="0" smtClean="0">
                <a:solidFill>
                  <a:srgbClr val="4F6228"/>
                </a:solidFill>
              </a:rPr>
              <a:t>de </a:t>
            </a:r>
            <a:r>
              <a:rPr lang="es-ES" sz="2400" dirty="0">
                <a:solidFill>
                  <a:srgbClr val="4F6228"/>
                </a:solidFill>
              </a:rPr>
              <a:t>equidad de </a:t>
            </a:r>
            <a:r>
              <a:rPr lang="es-ES" sz="2400" dirty="0" smtClean="0">
                <a:solidFill>
                  <a:srgbClr val="4F6228"/>
                </a:solidFill>
              </a:rPr>
              <a:t>género  </a:t>
            </a:r>
          </a:p>
          <a:p>
            <a:r>
              <a:rPr lang="es-ES" sz="2400" dirty="0" smtClean="0">
                <a:solidFill>
                  <a:srgbClr val="4F6228"/>
                </a:solidFill>
              </a:rPr>
              <a:t>y ecuménica, para </a:t>
            </a:r>
            <a:endParaRPr lang="es-MX" sz="2400" dirty="0">
              <a:solidFill>
                <a:srgbClr val="4F6228"/>
              </a:solidFill>
            </a:endParaRPr>
          </a:p>
          <a:p>
            <a:r>
              <a:rPr lang="es-ES" sz="2400" dirty="0">
                <a:solidFill>
                  <a:srgbClr val="4F6228"/>
                </a:solidFill>
              </a:rPr>
              <a:t>mejorar las condiciones </a:t>
            </a:r>
            <a:endParaRPr lang="es-ES" sz="2400" dirty="0" smtClean="0">
              <a:solidFill>
                <a:srgbClr val="4F6228"/>
              </a:solidFill>
            </a:endParaRPr>
          </a:p>
          <a:p>
            <a:r>
              <a:rPr lang="es-ES" sz="2400" dirty="0" smtClean="0">
                <a:solidFill>
                  <a:srgbClr val="4F6228"/>
                </a:solidFill>
              </a:rPr>
              <a:t>de </a:t>
            </a:r>
            <a:r>
              <a:rPr lang="es-ES" sz="2400" dirty="0">
                <a:solidFill>
                  <a:srgbClr val="4F6228"/>
                </a:solidFill>
              </a:rPr>
              <a:t>vida en sus </a:t>
            </a:r>
            <a:endParaRPr lang="es-MX" sz="2400" dirty="0">
              <a:solidFill>
                <a:srgbClr val="4F6228"/>
              </a:solidFill>
            </a:endParaRPr>
          </a:p>
          <a:p>
            <a:r>
              <a:rPr lang="es-ES" sz="2400" dirty="0">
                <a:solidFill>
                  <a:srgbClr val="4F6228"/>
                </a:solidFill>
              </a:rPr>
              <a:t>comunidades.</a:t>
            </a:r>
            <a:endParaRPr lang="es-MX" sz="2400" dirty="0">
              <a:solidFill>
                <a:srgbClr val="4F6228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1643" y="548680"/>
            <a:ext cx="142699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rgbClr val="CC0000"/>
                </a:solidFill>
                <a:latin typeface="Gill Sans MT" pitchFamily="34" charset="0"/>
              </a:rPr>
              <a:t>Misión</a:t>
            </a:r>
            <a:endParaRPr lang="es-MX" sz="3200" b="1" dirty="0" smtClean="0">
              <a:solidFill>
                <a:srgbClr val="CC0000"/>
              </a:solidFill>
              <a:latin typeface="Gill Sans MT" pitchFamily="34" charset="0"/>
            </a:endParaRPr>
          </a:p>
          <a:p>
            <a:endParaRPr lang="es-MX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87791"/>
            <a:ext cx="3354304" cy="206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8167">
            <a:off x="6005539" y="4663935"/>
            <a:ext cx="2494251" cy="1871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4274">
            <a:off x="8345544" y="1202336"/>
            <a:ext cx="634514" cy="52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8733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248" y="0"/>
            <a:ext cx="680424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0723" y="332656"/>
            <a:ext cx="6768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dirty="0" smtClean="0">
                <a:solidFill>
                  <a:srgbClr val="CC0000"/>
                </a:solidFill>
                <a:latin typeface="Gill Sans MT" pitchFamily="34" charset="0"/>
              </a:rPr>
              <a:t>¿Qué es el ecumenismo?</a:t>
            </a:r>
            <a:endParaRPr lang="es-MX" sz="3200" b="1" dirty="0">
              <a:solidFill>
                <a:srgbClr val="CC0000"/>
              </a:solidFill>
              <a:latin typeface="Gill Sans M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0723" y="2492897"/>
            <a:ext cx="79417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CC0000"/>
                </a:solidFill>
              </a:rPr>
              <a:t> </a:t>
            </a:r>
            <a:r>
              <a:rPr lang="es-ES" b="1" dirty="0" smtClean="0">
                <a:solidFill>
                  <a:srgbClr val="CC0000"/>
                </a:solidFill>
              </a:rPr>
              <a:t>Profético,</a:t>
            </a:r>
            <a:r>
              <a:rPr lang="es-ES" dirty="0" smtClean="0">
                <a:solidFill>
                  <a:srgbClr val="CC0000"/>
                </a:solidFill>
              </a:rPr>
              <a:t> </a:t>
            </a:r>
            <a:r>
              <a:rPr lang="es-ES" dirty="0">
                <a:solidFill>
                  <a:srgbClr val="4F6228"/>
                </a:solidFill>
              </a:rPr>
              <a:t>porque denuncia la destrucción de la casa común, el empobrecimiento de sus habitantes y la exclusión; pero también anuncia, construye y trabaja por alternativas económicas, políticas y culturales de vida digna.</a:t>
            </a:r>
            <a:endParaRPr lang="es-MX" dirty="0">
              <a:solidFill>
                <a:srgbClr val="4F6228"/>
              </a:solidFill>
            </a:endParaRPr>
          </a:p>
          <a:p>
            <a:r>
              <a:rPr lang="es-ES" b="1" dirty="0">
                <a:solidFill>
                  <a:srgbClr val="CC0000"/>
                </a:solidFill>
              </a:rPr>
              <a:t>E</a:t>
            </a:r>
            <a:r>
              <a:rPr lang="es-ES" b="1" dirty="0" smtClean="0">
                <a:solidFill>
                  <a:srgbClr val="CC0000"/>
                </a:solidFill>
              </a:rPr>
              <a:t>cológico</a:t>
            </a:r>
            <a:r>
              <a:rPr lang="es-ES" b="1" dirty="0">
                <a:solidFill>
                  <a:srgbClr val="CC0000"/>
                </a:solidFill>
              </a:rPr>
              <a:t>,</a:t>
            </a:r>
            <a:r>
              <a:rPr lang="es-ES" dirty="0">
                <a:solidFill>
                  <a:srgbClr val="CC0000"/>
                </a:solidFill>
              </a:rPr>
              <a:t> </a:t>
            </a:r>
            <a:r>
              <a:rPr lang="es-ES" dirty="0">
                <a:solidFill>
                  <a:srgbClr val="4F6228"/>
                </a:solidFill>
              </a:rPr>
              <a:t>porque cuida de la tierra y le devuelve la capacidad</a:t>
            </a:r>
            <a:endParaRPr lang="es-MX" dirty="0">
              <a:solidFill>
                <a:srgbClr val="4F6228"/>
              </a:solidFill>
            </a:endParaRPr>
          </a:p>
          <a:p>
            <a:r>
              <a:rPr lang="es-ES" dirty="0">
                <a:solidFill>
                  <a:srgbClr val="4F6228"/>
                </a:solidFill>
              </a:rPr>
              <a:t>de generar vida, en forma comunitaria y solidaria</a:t>
            </a:r>
            <a:r>
              <a:rPr lang="es-ES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es-MX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s-ES" b="1" dirty="0" smtClean="0">
                <a:solidFill>
                  <a:srgbClr val="CC0000"/>
                </a:solidFill>
              </a:rPr>
              <a:t>Educativo</a:t>
            </a:r>
            <a:r>
              <a:rPr lang="es-ES" b="1" dirty="0" smtClean="0">
                <a:solidFill>
                  <a:srgbClr val="FF0000"/>
                </a:solidFill>
              </a:rPr>
              <a:t>,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>
                <a:solidFill>
                  <a:srgbClr val="4F6228"/>
                </a:solidFill>
              </a:rPr>
              <a:t>porque fomenta la construcción de conciencia </a:t>
            </a:r>
            <a:endParaRPr lang="es-ES" dirty="0" smtClean="0">
              <a:solidFill>
                <a:srgbClr val="4F6228"/>
              </a:solidFill>
            </a:endParaRPr>
          </a:p>
          <a:p>
            <a:r>
              <a:rPr lang="es-ES" dirty="0" smtClean="0">
                <a:solidFill>
                  <a:srgbClr val="4F6228"/>
                </a:solidFill>
              </a:rPr>
              <a:t>crítica</a:t>
            </a:r>
            <a:r>
              <a:rPr lang="es-ES" dirty="0">
                <a:solidFill>
                  <a:srgbClr val="4F6228"/>
                </a:solidFill>
              </a:rPr>
              <a:t>, el conocimiento y ejercicio de los derechos </a:t>
            </a:r>
            <a:r>
              <a:rPr lang="es-ES" dirty="0" smtClean="0">
                <a:solidFill>
                  <a:srgbClr val="4F6228"/>
                </a:solidFill>
              </a:rPr>
              <a:t/>
            </a:r>
            <a:br>
              <a:rPr lang="es-ES" dirty="0" smtClean="0">
                <a:solidFill>
                  <a:srgbClr val="4F6228"/>
                </a:solidFill>
              </a:rPr>
            </a:br>
            <a:r>
              <a:rPr lang="es-ES" dirty="0" smtClean="0">
                <a:solidFill>
                  <a:srgbClr val="4F6228"/>
                </a:solidFill>
              </a:rPr>
              <a:t>humanos en </a:t>
            </a:r>
            <a:r>
              <a:rPr lang="es-ES" dirty="0">
                <a:solidFill>
                  <a:srgbClr val="4F6228"/>
                </a:solidFill>
              </a:rPr>
              <a:t>su plenitud </a:t>
            </a:r>
            <a:endParaRPr lang="es-MX" dirty="0">
              <a:solidFill>
                <a:srgbClr val="4F6228"/>
              </a:solidFill>
            </a:endParaRPr>
          </a:p>
          <a:p>
            <a:r>
              <a:rPr lang="es-ES" b="1" dirty="0" smtClean="0">
                <a:solidFill>
                  <a:srgbClr val="CC0000"/>
                </a:solidFill>
              </a:rPr>
              <a:t>Político,</a:t>
            </a:r>
            <a:r>
              <a:rPr lang="es-ES" dirty="0" smtClean="0">
                <a:solidFill>
                  <a:srgbClr val="CC0000"/>
                </a:solidFill>
              </a:rPr>
              <a:t> </a:t>
            </a:r>
            <a:r>
              <a:rPr lang="es-ES" dirty="0">
                <a:solidFill>
                  <a:srgbClr val="4F6228"/>
                </a:solidFill>
              </a:rPr>
              <a:t>porque promueve la capacidad organizativa </a:t>
            </a:r>
            <a:endParaRPr lang="es-ES" dirty="0" smtClean="0">
              <a:solidFill>
                <a:srgbClr val="4F6228"/>
              </a:solidFill>
            </a:endParaRPr>
          </a:p>
          <a:p>
            <a:r>
              <a:rPr lang="es-ES" dirty="0" smtClean="0">
                <a:solidFill>
                  <a:srgbClr val="4F6228"/>
                </a:solidFill>
              </a:rPr>
              <a:t>y </a:t>
            </a:r>
            <a:r>
              <a:rPr lang="es-ES" dirty="0">
                <a:solidFill>
                  <a:srgbClr val="4F6228"/>
                </a:solidFill>
              </a:rPr>
              <a:t>propositiva para participar en la toma de decisiones </a:t>
            </a:r>
            <a:endParaRPr lang="es-ES" dirty="0" smtClean="0">
              <a:solidFill>
                <a:srgbClr val="4F6228"/>
              </a:solidFill>
            </a:endParaRPr>
          </a:p>
          <a:p>
            <a:r>
              <a:rPr lang="es-ES" dirty="0" smtClean="0">
                <a:solidFill>
                  <a:srgbClr val="4F6228"/>
                </a:solidFill>
              </a:rPr>
              <a:t>a </a:t>
            </a:r>
            <a:r>
              <a:rPr lang="es-ES" dirty="0">
                <a:solidFill>
                  <a:srgbClr val="4F6228"/>
                </a:solidFill>
              </a:rPr>
              <a:t>diferentes niveles.</a:t>
            </a:r>
            <a:endParaRPr lang="es-MX" dirty="0">
              <a:solidFill>
                <a:srgbClr val="4F6228"/>
              </a:solidFill>
            </a:endParaRPr>
          </a:p>
          <a:p>
            <a:r>
              <a:rPr lang="es-ES" dirty="0">
                <a:solidFill>
                  <a:srgbClr val="4F6228"/>
                </a:solidFill>
              </a:rPr>
              <a:t>y </a:t>
            </a:r>
            <a:r>
              <a:rPr lang="es-ES" b="1" dirty="0">
                <a:solidFill>
                  <a:srgbClr val="CC0000"/>
                </a:solidFill>
              </a:rPr>
              <a:t>T</a:t>
            </a:r>
            <a:r>
              <a:rPr lang="es-ES" b="1" dirty="0" smtClean="0">
                <a:solidFill>
                  <a:srgbClr val="CC0000"/>
                </a:solidFill>
              </a:rPr>
              <a:t>eológico</a:t>
            </a:r>
            <a:r>
              <a:rPr lang="es-ES" dirty="0" smtClean="0">
                <a:solidFill>
                  <a:srgbClr val="CC0000"/>
                </a:solidFill>
              </a:rPr>
              <a:t> , </a:t>
            </a:r>
            <a:r>
              <a:rPr lang="es-ES" dirty="0" smtClean="0">
                <a:solidFill>
                  <a:srgbClr val="4F6228"/>
                </a:solidFill>
              </a:rPr>
              <a:t>porque </a:t>
            </a:r>
            <a:r>
              <a:rPr lang="es-ES" dirty="0">
                <a:solidFill>
                  <a:srgbClr val="4F6228"/>
                </a:solidFill>
              </a:rPr>
              <a:t>reflexiona la fe y experiencia de </a:t>
            </a:r>
            <a:endParaRPr lang="es-ES" dirty="0" smtClean="0">
              <a:solidFill>
                <a:srgbClr val="4F6228"/>
              </a:solidFill>
            </a:endParaRPr>
          </a:p>
          <a:p>
            <a:r>
              <a:rPr lang="es-ES" dirty="0" smtClean="0">
                <a:solidFill>
                  <a:srgbClr val="4F6228"/>
                </a:solidFill>
              </a:rPr>
              <a:t>de lo divino desde </a:t>
            </a:r>
            <a:r>
              <a:rPr lang="es-ES" dirty="0">
                <a:solidFill>
                  <a:srgbClr val="4F6228"/>
                </a:solidFill>
              </a:rPr>
              <a:t>la construcción del </a:t>
            </a:r>
            <a:r>
              <a:rPr lang="es-ES" dirty="0" smtClean="0">
                <a:solidFill>
                  <a:srgbClr val="4F6228"/>
                </a:solidFill>
              </a:rPr>
              <a:t>reino </a:t>
            </a:r>
            <a:r>
              <a:rPr lang="es-ES" dirty="0">
                <a:solidFill>
                  <a:srgbClr val="4F6228"/>
                </a:solidFill>
              </a:rPr>
              <a:t>y la ética </a:t>
            </a:r>
            <a:endParaRPr lang="es-ES" dirty="0" smtClean="0">
              <a:solidFill>
                <a:srgbClr val="4F6228"/>
              </a:solidFill>
            </a:endParaRPr>
          </a:p>
          <a:p>
            <a:r>
              <a:rPr lang="es-ES" dirty="0" smtClean="0">
                <a:solidFill>
                  <a:srgbClr val="4F6228"/>
                </a:solidFill>
              </a:rPr>
              <a:t>del </a:t>
            </a:r>
            <a:r>
              <a:rPr lang="es-ES" dirty="0">
                <a:solidFill>
                  <a:srgbClr val="4F6228"/>
                </a:solidFill>
              </a:rPr>
              <a:t>evangelio, en interacción con  otras </a:t>
            </a:r>
            <a:r>
              <a:rPr lang="es-ES" dirty="0" smtClean="0">
                <a:solidFill>
                  <a:srgbClr val="4F6228"/>
                </a:solidFill>
              </a:rPr>
              <a:t>espiritualidades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es-MX" dirty="0"/>
          </a:p>
        </p:txBody>
      </p:sp>
      <p:sp>
        <p:nvSpPr>
          <p:cNvPr id="7" name="TextBox 6"/>
          <p:cNvSpPr txBox="1"/>
          <p:nvPr/>
        </p:nvSpPr>
        <p:spPr>
          <a:xfrm>
            <a:off x="590723" y="954594"/>
            <a:ext cx="79417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4F6228"/>
                </a:solidFill>
              </a:rPr>
              <a:t>Ser ecuménicos es ser universales, conocer, comprender y tomar en cuenta la diversidad de formas de habitar nuestra Tierra, y defender el derecho de todos y todas para vivir dignamente en éste hogar común. Creemos que la expresión, reflexión y acción de la fe debe dar cuenta de un compromiso por la vida digna, por ello, nuestro ecumenismo es:</a:t>
            </a:r>
            <a:endParaRPr lang="es-MX" dirty="0" smtClean="0">
              <a:solidFill>
                <a:srgbClr val="4F6228"/>
              </a:solidFill>
            </a:endParaRPr>
          </a:p>
          <a:p>
            <a:endParaRPr lang="es-MX" dirty="0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7443">
            <a:off x="6041934" y="3863286"/>
            <a:ext cx="3001267" cy="2463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771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2497" y="116632"/>
            <a:ext cx="312938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rgbClr val="CC0000"/>
                </a:solidFill>
                <a:latin typeface="Gill Sans MT" pitchFamily="34" charset="0"/>
              </a:rPr>
              <a:t>¿Qué hacemos?</a:t>
            </a:r>
            <a:endParaRPr lang="es-MX" sz="3200" b="1" dirty="0" smtClean="0">
              <a:solidFill>
                <a:srgbClr val="CC0000"/>
              </a:solidFill>
              <a:latin typeface="Gill Sans MT" pitchFamily="34" charset="0"/>
            </a:endParaRPr>
          </a:p>
          <a:p>
            <a:endParaRPr lang="es-MX" dirty="0"/>
          </a:p>
        </p:txBody>
      </p:sp>
      <p:sp>
        <p:nvSpPr>
          <p:cNvPr id="7" name="TextBox 6"/>
          <p:cNvSpPr txBox="1"/>
          <p:nvPr/>
        </p:nvSpPr>
        <p:spPr>
          <a:xfrm>
            <a:off x="399841" y="2745501"/>
            <a:ext cx="54683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es-ES" dirty="0" smtClean="0">
                <a:solidFill>
                  <a:srgbClr val="4F6228"/>
                </a:solidFill>
              </a:rPr>
              <a:t>Espacios que desarrollan competencias</a:t>
            </a:r>
            <a:r>
              <a:rPr lang="es-MX" dirty="0">
                <a:solidFill>
                  <a:srgbClr val="4F6228"/>
                </a:solidFill>
              </a:rPr>
              <a:t> </a:t>
            </a:r>
            <a:r>
              <a:rPr lang="es-ES" dirty="0" smtClean="0">
                <a:solidFill>
                  <a:srgbClr val="4F6228"/>
                </a:solidFill>
              </a:rPr>
              <a:t>personales y colectivas que mejoran</a:t>
            </a:r>
            <a:r>
              <a:rPr lang="es-MX" dirty="0">
                <a:solidFill>
                  <a:srgbClr val="4F6228"/>
                </a:solidFill>
              </a:rPr>
              <a:t> </a:t>
            </a:r>
            <a:r>
              <a:rPr lang="es-ES" dirty="0" smtClean="0">
                <a:solidFill>
                  <a:srgbClr val="4F6228"/>
                </a:solidFill>
              </a:rPr>
              <a:t>su organización y acción comunitaria.</a:t>
            </a:r>
            <a:endParaRPr lang="es-MX" dirty="0">
              <a:solidFill>
                <a:srgbClr val="4F6228"/>
              </a:solidFill>
            </a:endParaRPr>
          </a:p>
          <a:p>
            <a:pPr marL="285750" lvl="0" indent="-285750">
              <a:buFontTx/>
              <a:buChar char="-"/>
            </a:pPr>
            <a:r>
              <a:rPr lang="es-ES" dirty="0" smtClean="0">
                <a:solidFill>
                  <a:srgbClr val="4F6228"/>
                </a:solidFill>
              </a:rPr>
              <a:t>Espacios que promueven capacidades para la construcción de propuestas de solución a problemáticas locales, la gestión y la articulación con otros grupos y actores.</a:t>
            </a:r>
            <a:endParaRPr lang="es-MX" dirty="0">
              <a:solidFill>
                <a:srgbClr val="4F6228"/>
              </a:solidFill>
            </a:endParaRPr>
          </a:p>
          <a:p>
            <a:pPr marL="285750" lvl="0" indent="-285750">
              <a:buFontTx/>
              <a:buChar char="-"/>
            </a:pPr>
            <a:r>
              <a:rPr lang="es-ES" dirty="0" smtClean="0">
                <a:solidFill>
                  <a:srgbClr val="4F6228"/>
                </a:solidFill>
              </a:rPr>
              <a:t>Espacios que contribuyen a la contención, análisis e iniciativas de acción conjunta entre diversas organizaciones para responder</a:t>
            </a:r>
            <a:r>
              <a:rPr lang="es-MX" dirty="0">
                <a:solidFill>
                  <a:srgbClr val="4F6228"/>
                </a:solidFill>
              </a:rPr>
              <a:t> </a:t>
            </a:r>
            <a:r>
              <a:rPr lang="es-ES" dirty="0" smtClean="0">
                <a:solidFill>
                  <a:srgbClr val="4F6228"/>
                </a:solidFill>
              </a:rPr>
              <a:t>a problemáticas de violencia y pobreza.</a:t>
            </a:r>
          </a:p>
          <a:p>
            <a:pPr marL="285750" lvl="0" indent="-285750">
              <a:buFontTx/>
              <a:buChar char="-"/>
            </a:pPr>
            <a:r>
              <a:rPr lang="es-MX" dirty="0" smtClean="0">
                <a:solidFill>
                  <a:srgbClr val="4F6228"/>
                </a:solidFill>
              </a:rPr>
              <a:t>Espacios y articulaciones para la reflexión contextual, acciones comunes y la solidaridad.</a:t>
            </a:r>
            <a:endParaRPr lang="es-ES" dirty="0" smtClean="0">
              <a:solidFill>
                <a:srgbClr val="4F6228"/>
              </a:solidFill>
            </a:endParaRPr>
          </a:p>
          <a:p>
            <a:pPr marL="285750" lvl="0" indent="-285750"/>
            <a:endParaRPr lang="es-MX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s-MX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4707">
            <a:off x="7049970" y="447537"/>
            <a:ext cx="1878800" cy="185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 descr="\\COMUNICACION\Users\Public\FOTOGRAFICO\COMUNICACIÓN\Tlacoachistlahuaca\12-13 marzo Tlacoachistlahuaca\12 marzo 2\HPIM0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10144">
            <a:off x="6424278" y="2344190"/>
            <a:ext cx="2567626" cy="1951396"/>
          </a:xfrm>
          <a:prstGeom prst="rect">
            <a:avLst/>
          </a:prstGeom>
          <a:noFill/>
        </p:spPr>
      </p:pic>
      <p:pic>
        <p:nvPicPr>
          <p:cNvPr id="11" name="Picture 6" descr="C:\Users\Coralia\Pictures\Fotos 2010\Desarrollo\Xalpizahuac\Alfabetización\7 de marzo\HPIM86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4116">
            <a:off x="5940291" y="4311584"/>
            <a:ext cx="2842518" cy="1895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476672"/>
            <a:ext cx="6984776" cy="2716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>
              <a:solidFill>
                <a:srgbClr val="002060"/>
              </a:solidFill>
            </a:endParaRPr>
          </a:p>
          <a:p>
            <a:r>
              <a:rPr lang="es-ES" sz="2200" b="1" dirty="0">
                <a:solidFill>
                  <a:srgbClr val="339933"/>
                </a:solidFill>
              </a:rPr>
              <a:t>PROCESOS TERRITORIALES PARA LA INCIDENCIA LOCAL </a:t>
            </a:r>
            <a:endParaRPr lang="es-MX" sz="2200" dirty="0">
              <a:solidFill>
                <a:srgbClr val="339933"/>
              </a:solidFill>
            </a:endParaRPr>
          </a:p>
          <a:p>
            <a:r>
              <a:rPr lang="es-ES" dirty="0" smtClean="0">
                <a:solidFill>
                  <a:schemeClr val="accent3">
                    <a:lumMod val="50000"/>
                  </a:schemeClr>
                </a:solidFill>
              </a:rPr>
              <a:t>Con dos </a:t>
            </a:r>
            <a:r>
              <a:rPr lang="es-ES" dirty="0">
                <a:solidFill>
                  <a:schemeClr val="accent3">
                    <a:lumMod val="50000"/>
                  </a:schemeClr>
                </a:solidFill>
              </a:rPr>
              <a:t>estrategias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  <a:endParaRPr lang="es-MX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spcBef>
                <a:spcPts val="300"/>
              </a:spcBef>
            </a:pPr>
            <a:r>
              <a:rPr lang="es-MX" sz="2000" b="1" dirty="0" smtClean="0">
                <a:solidFill>
                  <a:srgbClr val="CC0000"/>
                </a:solidFill>
              </a:rPr>
              <a:t>1. Formación y Acompañamiento</a:t>
            </a:r>
            <a:endParaRPr lang="es-MX" sz="2000" b="1" dirty="0">
              <a:solidFill>
                <a:srgbClr val="CC0000"/>
              </a:solidFill>
            </a:endParaRPr>
          </a:p>
          <a:p>
            <a:r>
              <a:rPr lang="es-ES" dirty="0">
                <a:solidFill>
                  <a:srgbClr val="4F6228"/>
                </a:solidFill>
              </a:rPr>
              <a:t>A</a:t>
            </a:r>
            <a:r>
              <a:rPr lang="es-ES" dirty="0" smtClean="0">
                <a:solidFill>
                  <a:srgbClr val="4F6228"/>
                </a:solidFill>
              </a:rPr>
              <a:t> </a:t>
            </a:r>
            <a:r>
              <a:rPr lang="es-ES" dirty="0">
                <a:solidFill>
                  <a:srgbClr val="4F6228"/>
                </a:solidFill>
              </a:rPr>
              <a:t>través de </a:t>
            </a:r>
            <a:r>
              <a:rPr lang="es-ES" dirty="0" smtClean="0">
                <a:solidFill>
                  <a:srgbClr val="4F6228"/>
                </a:solidFill>
              </a:rPr>
              <a:t>formación </a:t>
            </a:r>
            <a:r>
              <a:rPr lang="es-ES" dirty="0">
                <a:solidFill>
                  <a:srgbClr val="4F6228"/>
                </a:solidFill>
              </a:rPr>
              <a:t>en la acción, promovemos y </a:t>
            </a:r>
            <a:r>
              <a:rPr lang="es-ES" dirty="0" smtClean="0">
                <a:solidFill>
                  <a:srgbClr val="4F6228"/>
                </a:solidFill>
              </a:rPr>
              <a:t>acompañamos </a:t>
            </a:r>
            <a:r>
              <a:rPr lang="es-ES" dirty="0">
                <a:solidFill>
                  <a:srgbClr val="4F6228"/>
                </a:solidFill>
              </a:rPr>
              <a:t>procesos organizativos </a:t>
            </a:r>
            <a:r>
              <a:rPr lang="es-ES" dirty="0" smtClean="0">
                <a:solidFill>
                  <a:srgbClr val="4F6228"/>
                </a:solidFill>
              </a:rPr>
              <a:t>comunitarios que </a:t>
            </a:r>
            <a:r>
              <a:rPr lang="es-ES" dirty="0">
                <a:solidFill>
                  <a:srgbClr val="4F6228"/>
                </a:solidFill>
              </a:rPr>
              <a:t>contribuyen a </a:t>
            </a:r>
            <a:r>
              <a:rPr lang="es-ES" dirty="0" smtClean="0">
                <a:solidFill>
                  <a:srgbClr val="4F6228"/>
                </a:solidFill>
              </a:rPr>
              <a:t/>
            </a:r>
            <a:br>
              <a:rPr lang="es-ES" dirty="0" smtClean="0">
                <a:solidFill>
                  <a:srgbClr val="4F6228"/>
                </a:solidFill>
              </a:rPr>
            </a:br>
            <a:r>
              <a:rPr lang="es-ES" dirty="0" smtClean="0">
                <a:solidFill>
                  <a:srgbClr val="4F6228"/>
                </a:solidFill>
              </a:rPr>
              <a:t>reforzar el </a:t>
            </a:r>
            <a:r>
              <a:rPr lang="es-ES" dirty="0">
                <a:solidFill>
                  <a:srgbClr val="4F6228"/>
                </a:solidFill>
              </a:rPr>
              <a:t>tejido social así como </a:t>
            </a:r>
            <a:r>
              <a:rPr lang="es-ES" dirty="0" smtClean="0">
                <a:solidFill>
                  <a:srgbClr val="4F6228"/>
                </a:solidFill>
              </a:rPr>
              <a:t>la participación </a:t>
            </a:r>
            <a:r>
              <a:rPr lang="es-ES" dirty="0">
                <a:solidFill>
                  <a:srgbClr val="4F6228"/>
                </a:solidFill>
              </a:rPr>
              <a:t>comunitaria </a:t>
            </a:r>
            <a:r>
              <a:rPr lang="es-ES" dirty="0" smtClean="0">
                <a:solidFill>
                  <a:srgbClr val="4F6228"/>
                </a:solidFill>
              </a:rPr>
              <a:t/>
            </a:r>
            <a:br>
              <a:rPr lang="es-ES" dirty="0" smtClean="0">
                <a:solidFill>
                  <a:srgbClr val="4F6228"/>
                </a:solidFill>
              </a:rPr>
            </a:br>
            <a:r>
              <a:rPr lang="es-ES" dirty="0" smtClean="0">
                <a:solidFill>
                  <a:srgbClr val="4F6228"/>
                </a:solidFill>
              </a:rPr>
              <a:t>con incidencia local</a:t>
            </a:r>
            <a:r>
              <a:rPr lang="es-ES" dirty="0">
                <a:solidFill>
                  <a:srgbClr val="4F6228"/>
                </a:solidFill>
              </a:rPr>
              <a:t>.  </a:t>
            </a:r>
            <a:r>
              <a:rPr lang="es-ES" dirty="0" smtClean="0">
                <a:solidFill>
                  <a:srgbClr val="4F6228"/>
                </a:solidFill>
              </a:rPr>
              <a:t>Diferenciamos </a:t>
            </a:r>
            <a:r>
              <a:rPr lang="es-ES" dirty="0">
                <a:solidFill>
                  <a:srgbClr val="4F6228"/>
                </a:solidFill>
              </a:rPr>
              <a:t>los procesos en</a:t>
            </a:r>
            <a:r>
              <a:rPr lang="es-ES" dirty="0" smtClean="0">
                <a:solidFill>
                  <a:srgbClr val="4F6228"/>
                </a:solidFill>
              </a:rPr>
              <a:t>:</a:t>
            </a:r>
            <a:r>
              <a:rPr lang="es-ES" dirty="0">
                <a:solidFill>
                  <a:srgbClr val="4F6228"/>
                </a:solidFill>
              </a:rPr>
              <a:t> </a:t>
            </a:r>
            <a:endParaRPr lang="es-MX" dirty="0">
              <a:solidFill>
                <a:srgbClr val="4F6228"/>
              </a:solidFill>
            </a:endParaRPr>
          </a:p>
          <a:p>
            <a:endParaRPr lang="es-MX" dirty="0">
              <a:solidFill>
                <a:srgbClr val="4F6228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423" y="6148864"/>
            <a:ext cx="702540" cy="58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6346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7544" y="548680"/>
            <a:ext cx="56886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srgbClr val="C00000"/>
                </a:solidFill>
              </a:rPr>
              <a:t>2. Fondo de Apoyo a Pequeños Proyectos </a:t>
            </a:r>
            <a:br>
              <a:rPr lang="es-ES" sz="2000" b="1" dirty="0" smtClean="0">
                <a:solidFill>
                  <a:srgbClr val="C00000"/>
                </a:solidFill>
              </a:rPr>
            </a:br>
            <a:r>
              <a:rPr lang="es-ES" sz="2000" b="1" dirty="0" smtClean="0">
                <a:solidFill>
                  <a:srgbClr val="C00000"/>
                </a:solidFill>
              </a:rPr>
              <a:t>     (FAPP)</a:t>
            </a:r>
            <a:endParaRPr lang="es-MX" sz="2000" dirty="0" smtClean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196752"/>
            <a:ext cx="453650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4F6228"/>
                </a:solidFill>
              </a:rPr>
              <a:t>Desde 1988 acompañamos con formación, asesoría y un pequeño apoyo económico el desarrollo de proyectos e iniciativas de grupos comunitarios que  buscan mejorar sus condiciones de vida y que tienen pocas o nulas posibilidades</a:t>
            </a:r>
            <a:r>
              <a:rPr lang="es-MX" sz="2000" dirty="0" smtClean="0">
                <a:solidFill>
                  <a:srgbClr val="4F6228"/>
                </a:solidFill>
              </a:rPr>
              <a:t> </a:t>
            </a:r>
            <a:r>
              <a:rPr lang="es-ES" sz="2000" dirty="0" smtClean="0">
                <a:solidFill>
                  <a:srgbClr val="4F6228"/>
                </a:solidFill>
              </a:rPr>
              <a:t>de financiamiento. Apoyamos acciones que logren potenciar las capacidades organizativas, productivas y articuladoras que favorezcan el impacto y el alcance de los objetivos de los grupos. Los estados que se priorizan para esta estrategia están dentro del marco territorial que el CEE acompaña, Chiapas, Oaxaca, Guerrero, Puebla, Veracruz y Chihuahua.</a:t>
            </a:r>
            <a:endParaRPr lang="es-MX" sz="2000" dirty="0" smtClean="0">
              <a:solidFill>
                <a:srgbClr val="4F6228"/>
              </a:solidFill>
            </a:endParaRPr>
          </a:p>
          <a:p>
            <a:endParaRPr lang="es-MX" dirty="0">
              <a:solidFill>
                <a:srgbClr val="4F6228"/>
              </a:solidFill>
            </a:endParaRPr>
          </a:p>
        </p:txBody>
      </p:sp>
      <p:pic>
        <p:nvPicPr>
          <p:cNvPr id="8" name="Picture 3" descr="\\COMUNICACION\Users\Public\FOTOGRAFICO\PROCESOS TERRITORIALES\Encuentro Intercomunitario INESIN-CCM-CEE\100_83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14830">
            <a:off x="5921827" y="2811990"/>
            <a:ext cx="2698293" cy="2023953"/>
          </a:xfrm>
          <a:prstGeom prst="rect">
            <a:avLst/>
          </a:prstGeom>
          <a:noFill/>
        </p:spPr>
      </p:pic>
      <p:pic>
        <p:nvPicPr>
          <p:cNvPr id="9" name="Picture 3" descr="C:\Users\Coralia\Pictures\Fotos 2010\Desarrollo\FAPP\visita FAPP, ASDES 15 Y 16 DE JUNIO\asdes\HPIM41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525" y="763208"/>
            <a:ext cx="2904583" cy="206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C:\Users\Coralia\Pictures\Fotos 2010\Desarrollo\FAPP\visita FAPP, ASDES 15 Y 16 DE JUNIO\Foto01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9406">
            <a:off x="5182840" y="4558558"/>
            <a:ext cx="2486979" cy="1872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33482"/>
            <a:ext cx="8382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804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7544" y="333817"/>
            <a:ext cx="63367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b="1" dirty="0">
                <a:solidFill>
                  <a:srgbClr val="339933"/>
                </a:solidFill>
              </a:rPr>
              <a:t>PENSAMIENTO, VOZ PÚBLICA Y ACCIÓN </a:t>
            </a:r>
            <a:r>
              <a:rPr lang="es-ES" sz="2200" b="1" dirty="0" smtClean="0">
                <a:solidFill>
                  <a:srgbClr val="339933"/>
                </a:solidFill>
              </a:rPr>
              <a:t>ECUMÉNICA</a:t>
            </a:r>
            <a:endParaRPr lang="es-MX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39552" y="764704"/>
            <a:ext cx="554461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4F6228"/>
                </a:solidFill>
              </a:rPr>
              <a:t>Apoyamos en la formación y desarrollo de la perspectiva ecuménica en los procesos territoriales.</a:t>
            </a:r>
            <a:endParaRPr lang="es-MX" sz="2000" dirty="0" smtClean="0">
              <a:solidFill>
                <a:srgbClr val="4F6228"/>
              </a:solidFill>
            </a:endParaRPr>
          </a:p>
          <a:p>
            <a:r>
              <a:rPr lang="es-ES" sz="2000" dirty="0" smtClean="0">
                <a:solidFill>
                  <a:srgbClr val="4F6228"/>
                </a:solidFill>
              </a:rPr>
              <a:t>Animamos e interactuamos con grupos y  organizaciones civiles en espacios donde convergen diversas miradas y perspectivas de fe para el análisis y reflexión de realidades y coyunturas que niegan la vida, para ser voz pública que las denuncie así como impulsar acciones de solidaridad y transformación en las siguientes dimensiones:</a:t>
            </a:r>
          </a:p>
          <a:p>
            <a:endParaRPr lang="es-ES" sz="1000" dirty="0" smtClean="0">
              <a:solidFill>
                <a:srgbClr val="4F6228"/>
              </a:solidFill>
            </a:endParaRPr>
          </a:p>
          <a:p>
            <a:pPr lvl="0"/>
            <a:r>
              <a:rPr lang="es-ES" b="1" dirty="0" smtClean="0">
                <a:solidFill>
                  <a:srgbClr val="C00000"/>
                </a:solidFill>
              </a:rPr>
              <a:t>Pensamiento. </a:t>
            </a:r>
            <a:r>
              <a:rPr lang="es-MX" dirty="0" smtClean="0">
                <a:solidFill>
                  <a:srgbClr val="4F6228"/>
                </a:solidFill>
              </a:rPr>
              <a:t>Reflexión , producción y  formación ecuménica e inter-religiosa; con aportes desde la fe, la espiritualidad, la pastoral, lo social y político.</a:t>
            </a:r>
          </a:p>
          <a:p>
            <a:r>
              <a:rPr lang="es-MX" b="1" dirty="0" smtClean="0">
                <a:solidFill>
                  <a:srgbClr val="C00000"/>
                </a:solidFill>
              </a:rPr>
              <a:t>Voz pública. </a:t>
            </a:r>
            <a:r>
              <a:rPr lang="es-MX" dirty="0" smtClean="0">
                <a:solidFill>
                  <a:srgbClr val="4F6228"/>
                </a:solidFill>
              </a:rPr>
              <a:t>Posicionamiento de nuestra mirada de fe, en lo público, e incidencia a través de acciones urgentes, denuncias y pronunciamientos, entre otros.</a:t>
            </a:r>
          </a:p>
          <a:p>
            <a:pPr marL="0" lvl="1"/>
            <a:r>
              <a:rPr lang="es-MX" b="1" dirty="0" smtClean="0">
                <a:solidFill>
                  <a:srgbClr val="C00000"/>
                </a:solidFill>
              </a:rPr>
              <a:t>Acción ecuménica</a:t>
            </a:r>
            <a:r>
              <a:rPr lang="es-MX" dirty="0" smtClean="0">
                <a:solidFill>
                  <a:srgbClr val="FF0000"/>
                </a:solidFill>
              </a:rPr>
              <a:t>. </a:t>
            </a:r>
            <a:r>
              <a:rPr lang="es-MX" dirty="0" smtClean="0">
                <a:solidFill>
                  <a:srgbClr val="4F6228"/>
                </a:solidFill>
              </a:rPr>
              <a:t>Participación  e incidencia en  redes de grupos y organizaciones de fe ,  en lo estratégico y en acciones  de amplia convocatoria.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9805">
            <a:off x="6371901" y="978972"/>
            <a:ext cx="2381250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6271">
            <a:off x="6253039" y="4575760"/>
            <a:ext cx="2664296" cy="20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cee 2010\FOTOGRAFICO\ACCIÓN ECUMÉNICA\Leonardo Boff\Comisión de DHDF, 14 de diciembe\100_989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0565">
            <a:off x="6382584" y="2885408"/>
            <a:ext cx="2476612" cy="185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3015">
            <a:off x="8247785" y="175228"/>
            <a:ext cx="707370" cy="58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6390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7544" y="332656"/>
            <a:ext cx="49685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4F6228"/>
                </a:solidFill>
              </a:rPr>
              <a:t>Un</a:t>
            </a:r>
            <a:r>
              <a:rPr lang="es-ES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ES" sz="2000" b="1" dirty="0">
                <a:solidFill>
                  <a:srgbClr val="339933"/>
                </a:solidFill>
              </a:rPr>
              <a:t>equipo de comunicación </a:t>
            </a:r>
            <a:r>
              <a:rPr lang="es-ES" sz="2000" dirty="0">
                <a:solidFill>
                  <a:srgbClr val="4F6228"/>
                </a:solidFill>
              </a:rPr>
              <a:t>apoya estas dos líneas de acción: </a:t>
            </a:r>
            <a:endParaRPr lang="es-MX" sz="2000" dirty="0">
              <a:solidFill>
                <a:srgbClr val="4F6228"/>
              </a:solidFill>
            </a:endParaRPr>
          </a:p>
          <a:p>
            <a:pPr marL="173038" lvl="0" indent="-173038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4F6228"/>
                </a:solidFill>
              </a:rPr>
              <a:t>Produciendo </a:t>
            </a:r>
            <a:r>
              <a:rPr lang="es-ES" sz="2000" dirty="0">
                <a:solidFill>
                  <a:srgbClr val="4F6228"/>
                </a:solidFill>
              </a:rPr>
              <a:t>materiales educativos y publicaciones </a:t>
            </a:r>
            <a:r>
              <a:rPr lang="es-ES" sz="2000" dirty="0" smtClean="0">
                <a:solidFill>
                  <a:srgbClr val="4F6228"/>
                </a:solidFill>
              </a:rPr>
              <a:t>temáticas.</a:t>
            </a:r>
            <a:endParaRPr lang="es-MX" sz="2000" dirty="0">
              <a:solidFill>
                <a:srgbClr val="4F6228"/>
              </a:solidFill>
            </a:endParaRPr>
          </a:p>
          <a:p>
            <a:pPr marL="173038" lvl="0" indent="-173038">
              <a:buFont typeface="Arial" pitchFamily="34" charset="0"/>
              <a:buChar char="•"/>
            </a:pPr>
            <a:r>
              <a:rPr lang="es-ES" sz="2000" dirty="0">
                <a:solidFill>
                  <a:srgbClr val="4F6228"/>
                </a:solidFill>
              </a:rPr>
              <a:t>Brindando a los colectivos herramientas para la comunicación comunitaria </a:t>
            </a:r>
            <a:r>
              <a:rPr lang="es-ES" sz="2000" dirty="0" smtClean="0">
                <a:solidFill>
                  <a:srgbClr val="4F6228"/>
                </a:solidFill>
              </a:rPr>
              <a:t>y pública.</a:t>
            </a:r>
            <a:endParaRPr lang="es-MX" sz="2000" dirty="0">
              <a:solidFill>
                <a:srgbClr val="4F6228"/>
              </a:solidFill>
            </a:endParaRPr>
          </a:p>
          <a:p>
            <a:pPr marL="173038" lvl="0" indent="-173038">
              <a:buFont typeface="Arial" pitchFamily="34" charset="0"/>
              <a:buChar char="•"/>
            </a:pPr>
            <a:r>
              <a:rPr lang="es-ES" sz="2000" dirty="0">
                <a:solidFill>
                  <a:srgbClr val="4F6228"/>
                </a:solidFill>
              </a:rPr>
              <a:t>Implementando </a:t>
            </a:r>
            <a:r>
              <a:rPr lang="es-ES" sz="2000" dirty="0" smtClean="0">
                <a:solidFill>
                  <a:srgbClr val="4F6228"/>
                </a:solidFill>
              </a:rPr>
              <a:t>estrategias </a:t>
            </a:r>
            <a:r>
              <a:rPr lang="es-ES" sz="2000" dirty="0">
                <a:solidFill>
                  <a:srgbClr val="4F6228"/>
                </a:solidFill>
              </a:rPr>
              <a:t>de comunicación con </a:t>
            </a:r>
            <a:r>
              <a:rPr lang="es-ES" sz="2000" dirty="0" smtClean="0">
                <a:solidFill>
                  <a:srgbClr val="4F6228"/>
                </a:solidFill>
              </a:rPr>
              <a:t>colectivos comunitarios, espacios </a:t>
            </a:r>
            <a:r>
              <a:rPr lang="es-ES" sz="2000" dirty="0">
                <a:solidFill>
                  <a:srgbClr val="4F6228"/>
                </a:solidFill>
              </a:rPr>
              <a:t>y redes con los que </a:t>
            </a:r>
            <a:r>
              <a:rPr lang="es-ES" sz="2000" dirty="0" smtClean="0">
                <a:solidFill>
                  <a:srgbClr val="4F6228"/>
                </a:solidFill>
              </a:rPr>
              <a:t>confluimos, para visibilizar sus agendas.</a:t>
            </a:r>
            <a:endParaRPr lang="es-MX" sz="2000" dirty="0">
              <a:solidFill>
                <a:srgbClr val="4F6228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3573016"/>
            <a:ext cx="5112568" cy="3041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s-ES" sz="2000" b="1" dirty="0">
                <a:solidFill>
                  <a:srgbClr val="C00000"/>
                </a:solidFill>
                <a:latin typeface="Gill Sans MT" pitchFamily="34" charset="0"/>
              </a:rPr>
              <a:t>¿Con y para </a:t>
            </a:r>
            <a:r>
              <a:rPr lang="es-ES" sz="2000" b="1" dirty="0" smtClean="0">
                <a:solidFill>
                  <a:srgbClr val="C00000"/>
                </a:solidFill>
                <a:latin typeface="Gill Sans MT" pitchFamily="34" charset="0"/>
              </a:rPr>
              <a:t>quiénes </a:t>
            </a:r>
            <a:r>
              <a:rPr lang="es-ES" sz="2000" b="1" dirty="0">
                <a:solidFill>
                  <a:srgbClr val="C00000"/>
                </a:solidFill>
                <a:latin typeface="Gill Sans MT" pitchFamily="34" charset="0"/>
              </a:rPr>
              <a:t>trabajamos</a:t>
            </a:r>
            <a:r>
              <a:rPr lang="es-ES" sz="2000" b="1" dirty="0" smtClean="0">
                <a:solidFill>
                  <a:srgbClr val="C00000"/>
                </a:solidFill>
                <a:latin typeface="Gill Sans MT" pitchFamily="34" charset="0"/>
              </a:rPr>
              <a:t>?</a:t>
            </a:r>
            <a:endParaRPr lang="es-MX" sz="2000" dirty="0">
              <a:solidFill>
                <a:srgbClr val="C00000"/>
              </a:solidFill>
              <a:latin typeface="Gill Sans MT" pitchFamily="34" charset="0"/>
            </a:endParaRPr>
          </a:p>
          <a:p>
            <a:r>
              <a:rPr lang="es-ES" sz="2000" dirty="0">
                <a:solidFill>
                  <a:srgbClr val="4F6228"/>
                </a:solidFill>
              </a:rPr>
              <a:t>Los colectivos comunitarios con los que trabajamos se ubican en siete estados del país:</a:t>
            </a:r>
            <a:endParaRPr lang="es-MX" sz="2000" dirty="0">
              <a:solidFill>
                <a:srgbClr val="4F6228"/>
              </a:solidFill>
            </a:endParaRPr>
          </a:p>
          <a:p>
            <a:pPr>
              <a:spcAft>
                <a:spcPts val="600"/>
              </a:spcAft>
            </a:pPr>
            <a:r>
              <a:rPr lang="es-ES" sz="2000" dirty="0">
                <a:solidFill>
                  <a:srgbClr val="4F6228"/>
                </a:solidFill>
              </a:rPr>
              <a:t>Chihuahua, Veracruz, Guerrero, Puebla, Oaxaca, Chiapas y el Distrito Federal</a:t>
            </a:r>
            <a:r>
              <a:rPr lang="es-ES" sz="2000" dirty="0" smtClean="0">
                <a:solidFill>
                  <a:srgbClr val="4F6228"/>
                </a:solidFill>
              </a:rPr>
              <a:t>.</a:t>
            </a:r>
            <a:endParaRPr lang="es-MX" sz="2000" dirty="0">
              <a:solidFill>
                <a:srgbClr val="4F6228"/>
              </a:solidFill>
            </a:endParaRPr>
          </a:p>
          <a:p>
            <a:r>
              <a:rPr lang="es-ES" sz="2000" dirty="0">
                <a:solidFill>
                  <a:srgbClr val="4F6228"/>
                </a:solidFill>
              </a:rPr>
              <a:t>Las y los integrantes de los colectivos son en su mayoría mujeres, campesinos,</a:t>
            </a:r>
            <a:endParaRPr lang="es-MX" sz="2000" dirty="0">
              <a:solidFill>
                <a:srgbClr val="4F6228"/>
              </a:solidFill>
            </a:endParaRPr>
          </a:p>
          <a:p>
            <a:r>
              <a:rPr lang="es-ES" sz="2000" dirty="0">
                <a:solidFill>
                  <a:srgbClr val="4F6228"/>
                </a:solidFill>
              </a:rPr>
              <a:t>indígenas y habitantes de zonas y barrios vecinos de zonas marginadas</a:t>
            </a:r>
            <a:r>
              <a:rPr lang="es-ES" sz="2000" dirty="0" smtClean="0">
                <a:solidFill>
                  <a:srgbClr val="4F6228"/>
                </a:solidFill>
              </a:rPr>
              <a:t>.</a:t>
            </a:r>
            <a:endParaRPr lang="es-MX" sz="2000" dirty="0">
              <a:solidFill>
                <a:srgbClr val="4F6228"/>
              </a:solidFill>
            </a:endParaRPr>
          </a:p>
        </p:txBody>
      </p:sp>
      <p:pic>
        <p:nvPicPr>
          <p:cNvPr id="9" name="7 Imagen" descr="100_72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80880">
            <a:off x="5813336" y="2637482"/>
            <a:ext cx="2926025" cy="1950684"/>
          </a:xfrm>
          <a:prstGeom prst="rect">
            <a:avLst/>
          </a:prstGeom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649">
            <a:off x="5849561" y="4644158"/>
            <a:ext cx="2900713" cy="1935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990">
            <a:off x="5566171" y="771130"/>
            <a:ext cx="3213040" cy="200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6145">
            <a:off x="8306353" y="149468"/>
            <a:ext cx="658135" cy="548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3018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332656"/>
            <a:ext cx="6440994" cy="6365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CC0000"/>
                </a:solidFill>
              </a:rPr>
              <a:t>VINCULACIONES Y ARTICULACIONES</a:t>
            </a:r>
            <a:endParaRPr lang="es-MX" dirty="0">
              <a:solidFill>
                <a:srgbClr val="CC0000"/>
              </a:solidFill>
            </a:endParaRPr>
          </a:p>
          <a:p>
            <a:pPr>
              <a:spcBef>
                <a:spcPts val="600"/>
              </a:spcBef>
            </a:pPr>
            <a:r>
              <a:rPr lang="es-ES" dirty="0">
                <a:solidFill>
                  <a:srgbClr val="4F6228"/>
                </a:solidFill>
              </a:rPr>
              <a:t>Nos coordinamos y articulamos en </a:t>
            </a:r>
            <a:r>
              <a:rPr lang="es-ES" dirty="0" smtClean="0">
                <a:solidFill>
                  <a:srgbClr val="4F6228"/>
                </a:solidFill>
              </a:rPr>
              <a:t>redes  para </a:t>
            </a:r>
            <a:r>
              <a:rPr lang="es-ES" dirty="0">
                <a:solidFill>
                  <a:srgbClr val="4F6228"/>
                </a:solidFill>
              </a:rPr>
              <a:t>conjuntar </a:t>
            </a:r>
            <a:r>
              <a:rPr lang="es-ES" dirty="0" smtClean="0">
                <a:solidFill>
                  <a:srgbClr val="4F6228"/>
                </a:solidFill>
              </a:rPr>
              <a:t/>
            </a:r>
            <a:br>
              <a:rPr lang="es-ES" dirty="0" smtClean="0">
                <a:solidFill>
                  <a:srgbClr val="4F6228"/>
                </a:solidFill>
              </a:rPr>
            </a:br>
            <a:r>
              <a:rPr lang="es-ES" dirty="0" smtClean="0">
                <a:solidFill>
                  <a:srgbClr val="4F6228"/>
                </a:solidFill>
              </a:rPr>
              <a:t>esfuerzos en </a:t>
            </a:r>
            <a:r>
              <a:rPr lang="es-ES" dirty="0">
                <a:solidFill>
                  <a:srgbClr val="4F6228"/>
                </a:solidFill>
              </a:rPr>
              <a:t>el anhelo de construir y cuidar </a:t>
            </a:r>
            <a:r>
              <a:rPr lang="es-ES" dirty="0" smtClean="0">
                <a:solidFill>
                  <a:srgbClr val="4F6228"/>
                </a:solidFill>
              </a:rPr>
              <a:t> la </a:t>
            </a:r>
            <a:r>
              <a:rPr lang="es-ES" dirty="0">
                <a:solidFill>
                  <a:srgbClr val="4F6228"/>
                </a:solidFill>
              </a:rPr>
              <a:t>casa </a:t>
            </a:r>
            <a:r>
              <a:rPr lang="es-ES" dirty="0" smtClean="0">
                <a:solidFill>
                  <a:srgbClr val="4F6228"/>
                </a:solidFill>
              </a:rPr>
              <a:t>común.</a:t>
            </a:r>
            <a:endParaRPr lang="es-MX" dirty="0">
              <a:solidFill>
                <a:srgbClr val="4F6228"/>
              </a:solidFill>
            </a:endParaRPr>
          </a:p>
          <a:p>
            <a:pPr>
              <a:spcBef>
                <a:spcPts val="400"/>
              </a:spcBef>
            </a:pPr>
            <a:r>
              <a:rPr lang="es-ES" b="1" dirty="0" smtClean="0">
                <a:solidFill>
                  <a:srgbClr val="339933"/>
                </a:solidFill>
              </a:rPr>
              <a:t>En la línea de Procesos Territoriales </a:t>
            </a:r>
            <a:r>
              <a:rPr lang="es-ES" dirty="0" smtClean="0">
                <a:solidFill>
                  <a:srgbClr val="4F6228"/>
                </a:solidFill>
              </a:rPr>
              <a:t>estas </a:t>
            </a:r>
            <a:r>
              <a:rPr lang="es-ES" dirty="0">
                <a:solidFill>
                  <a:srgbClr val="4F6228"/>
                </a:solidFill>
              </a:rPr>
              <a:t>articulaciones son: </a:t>
            </a:r>
            <a:endParaRPr lang="es-ES" dirty="0" smtClean="0">
              <a:solidFill>
                <a:srgbClr val="4F6228"/>
              </a:solidFill>
            </a:endParaRPr>
          </a:p>
          <a:p>
            <a:pPr marL="173038" indent="-173038">
              <a:buFont typeface="Arial" pitchFamily="34" charset="0"/>
              <a:buChar char="•"/>
            </a:pPr>
            <a:r>
              <a:rPr lang="es-ES" dirty="0" smtClean="0">
                <a:solidFill>
                  <a:srgbClr val="4F6228"/>
                </a:solidFill>
              </a:rPr>
              <a:t>Alianza </a:t>
            </a:r>
            <a:r>
              <a:rPr lang="es-ES" dirty="0">
                <a:solidFill>
                  <a:srgbClr val="4F6228"/>
                </a:solidFill>
              </a:rPr>
              <a:t>Democrática de Organizaciones Civiles (ADOC</a:t>
            </a:r>
            <a:r>
              <a:rPr lang="es-ES" dirty="0" smtClean="0">
                <a:solidFill>
                  <a:srgbClr val="4F6228"/>
                </a:solidFill>
              </a:rPr>
              <a:t>)</a:t>
            </a:r>
            <a:endParaRPr lang="es-MX" dirty="0">
              <a:solidFill>
                <a:srgbClr val="4F6228"/>
              </a:solidFill>
            </a:endParaRPr>
          </a:p>
          <a:p>
            <a:pPr marL="173038" indent="-173038">
              <a:buFont typeface="Arial" pitchFamily="34" charset="0"/>
              <a:buChar char="•"/>
            </a:pPr>
            <a:r>
              <a:rPr lang="es-ES" dirty="0">
                <a:solidFill>
                  <a:srgbClr val="4F6228"/>
                </a:solidFill>
              </a:rPr>
              <a:t>Colectivo Articulador de Iniciativas de Economía Solidaria (CAIES</a:t>
            </a:r>
            <a:r>
              <a:rPr lang="es-ES" dirty="0" smtClean="0">
                <a:solidFill>
                  <a:srgbClr val="4F6228"/>
                </a:solidFill>
              </a:rPr>
              <a:t>)</a:t>
            </a:r>
            <a:endParaRPr lang="es-MX" dirty="0">
              <a:solidFill>
                <a:srgbClr val="4F6228"/>
              </a:solidFill>
            </a:endParaRPr>
          </a:p>
          <a:p>
            <a:pPr marL="173038" indent="-173038">
              <a:buFont typeface="Arial" pitchFamily="34" charset="0"/>
              <a:buChar char="•"/>
            </a:pPr>
            <a:r>
              <a:rPr lang="es-ES" dirty="0">
                <a:solidFill>
                  <a:srgbClr val="4F6228"/>
                </a:solidFill>
              </a:rPr>
              <a:t>Consejo de Educación de Adultos en América Latina (CEAAL</a:t>
            </a:r>
            <a:r>
              <a:rPr lang="es-ES" dirty="0" smtClean="0">
                <a:solidFill>
                  <a:srgbClr val="4F6228"/>
                </a:solidFill>
              </a:rPr>
              <a:t>)</a:t>
            </a:r>
            <a:endParaRPr lang="es-MX" dirty="0">
              <a:solidFill>
                <a:srgbClr val="4F6228"/>
              </a:solidFill>
            </a:endParaRPr>
          </a:p>
          <a:p>
            <a:pPr marL="173038" indent="-173038">
              <a:buFont typeface="Arial" pitchFamily="34" charset="0"/>
              <a:buChar char="•"/>
            </a:pPr>
            <a:r>
              <a:rPr lang="es-ES" dirty="0">
                <a:solidFill>
                  <a:srgbClr val="4F6228"/>
                </a:solidFill>
              </a:rPr>
              <a:t>Convergencia de Organismos </a:t>
            </a:r>
            <a:r>
              <a:rPr lang="es-ES" dirty="0" smtClean="0">
                <a:solidFill>
                  <a:srgbClr val="4F6228"/>
                </a:solidFill>
              </a:rPr>
              <a:t>Civiles</a:t>
            </a:r>
            <a:endParaRPr lang="es-MX" dirty="0">
              <a:solidFill>
                <a:srgbClr val="4F6228"/>
              </a:solidFill>
            </a:endParaRPr>
          </a:p>
          <a:p>
            <a:pPr marL="173038" indent="-173038">
              <a:buFont typeface="Arial" pitchFamily="34" charset="0"/>
              <a:buChar char="•"/>
            </a:pPr>
            <a:r>
              <a:rPr lang="es-ES" dirty="0">
                <a:solidFill>
                  <a:srgbClr val="4F6228"/>
                </a:solidFill>
              </a:rPr>
              <a:t>Alianza </a:t>
            </a:r>
            <a:r>
              <a:rPr lang="es-ES" dirty="0" smtClean="0">
                <a:solidFill>
                  <a:srgbClr val="4F6228"/>
                </a:solidFill>
              </a:rPr>
              <a:t>Cívica</a:t>
            </a:r>
          </a:p>
          <a:p>
            <a:pPr>
              <a:spcBef>
                <a:spcPts val="400"/>
              </a:spcBef>
            </a:pPr>
            <a:r>
              <a:rPr lang="es-ES" b="1" dirty="0" smtClean="0">
                <a:solidFill>
                  <a:srgbClr val="339933"/>
                </a:solidFill>
              </a:rPr>
              <a:t>En Pensamiento Voz Pública y </a:t>
            </a:r>
            <a:r>
              <a:rPr lang="es-ES" b="1" dirty="0">
                <a:solidFill>
                  <a:srgbClr val="339933"/>
                </a:solidFill>
              </a:rPr>
              <a:t>A</a:t>
            </a:r>
            <a:r>
              <a:rPr lang="es-ES" b="1" dirty="0" smtClean="0">
                <a:solidFill>
                  <a:srgbClr val="339933"/>
                </a:solidFill>
              </a:rPr>
              <a:t>cción Ecuménica:</a:t>
            </a:r>
            <a:endParaRPr lang="es-ES" b="1" dirty="0">
              <a:solidFill>
                <a:srgbClr val="339933"/>
              </a:solidFill>
            </a:endParaRPr>
          </a:p>
          <a:p>
            <a:pPr marL="173038" lvl="0" indent="-173038">
              <a:buFont typeface="Arial" pitchFamily="34" charset="0"/>
              <a:buChar char="•"/>
            </a:pPr>
            <a:r>
              <a:rPr lang="es-ES" dirty="0" smtClean="0">
                <a:solidFill>
                  <a:srgbClr val="4F6228"/>
                </a:solidFill>
              </a:rPr>
              <a:t>Observatorio </a:t>
            </a:r>
            <a:r>
              <a:rPr lang="es-ES" dirty="0">
                <a:solidFill>
                  <a:srgbClr val="4F6228"/>
                </a:solidFill>
              </a:rPr>
              <a:t>Eclesial: </a:t>
            </a:r>
            <a:r>
              <a:rPr lang="es-ES" dirty="0" smtClean="0">
                <a:solidFill>
                  <a:srgbClr val="4F6228"/>
                </a:solidFill>
              </a:rPr>
              <a:t>reflexión crítica y análisis, </a:t>
            </a:r>
            <a:br>
              <a:rPr lang="es-ES" dirty="0" smtClean="0">
                <a:solidFill>
                  <a:srgbClr val="4F6228"/>
                </a:solidFill>
              </a:rPr>
            </a:br>
            <a:r>
              <a:rPr lang="es-ES" dirty="0" smtClean="0">
                <a:solidFill>
                  <a:srgbClr val="4F6228"/>
                </a:solidFill>
              </a:rPr>
              <a:t>voz eclesial de </a:t>
            </a:r>
            <a:r>
              <a:rPr lang="es-ES" dirty="0">
                <a:solidFill>
                  <a:srgbClr val="4F6228"/>
                </a:solidFill>
              </a:rPr>
              <a:t>denuncia y </a:t>
            </a:r>
            <a:r>
              <a:rPr lang="es-ES" dirty="0" smtClean="0">
                <a:solidFill>
                  <a:srgbClr val="4F6228"/>
                </a:solidFill>
              </a:rPr>
              <a:t>pronunciamiento</a:t>
            </a:r>
          </a:p>
          <a:p>
            <a:pPr marL="173038" lvl="0" indent="-173038">
              <a:buFont typeface="Arial" pitchFamily="34" charset="0"/>
              <a:buChar char="•"/>
            </a:pPr>
            <a:r>
              <a:rPr lang="es-ES" dirty="0" smtClean="0">
                <a:solidFill>
                  <a:srgbClr val="4F6228"/>
                </a:solidFill>
              </a:rPr>
              <a:t>Iglesias por la paz  con justicia  dignidad </a:t>
            </a:r>
          </a:p>
          <a:p>
            <a:pPr marL="173038" lvl="0" indent="-173038">
              <a:buFont typeface="Arial" pitchFamily="34" charset="0"/>
              <a:buChar char="•"/>
            </a:pPr>
            <a:r>
              <a:rPr lang="es-ES" dirty="0" smtClean="0">
                <a:solidFill>
                  <a:srgbClr val="4F6228"/>
                </a:solidFill>
              </a:rPr>
              <a:t>Movimiento por la paz con justicia y dignidad</a:t>
            </a:r>
            <a:endParaRPr lang="es-MX" dirty="0" smtClean="0">
              <a:solidFill>
                <a:srgbClr val="4F6228"/>
              </a:solidFill>
            </a:endParaRPr>
          </a:p>
          <a:p>
            <a:pPr marL="173038" lvl="0" indent="-173038">
              <a:buFont typeface="Arial" pitchFamily="34" charset="0"/>
              <a:buChar char="•"/>
            </a:pPr>
            <a:r>
              <a:rPr lang="es-ES" dirty="0" smtClean="0">
                <a:solidFill>
                  <a:srgbClr val="4F6228"/>
                </a:solidFill>
              </a:rPr>
              <a:t>Asociación </a:t>
            </a:r>
            <a:r>
              <a:rPr lang="es-ES" dirty="0">
                <a:solidFill>
                  <a:srgbClr val="4F6228"/>
                </a:solidFill>
              </a:rPr>
              <a:t>Teológica Ecuménica Mexicana </a:t>
            </a:r>
            <a:r>
              <a:rPr lang="es-ES" dirty="0" smtClean="0">
                <a:solidFill>
                  <a:srgbClr val="4F6228"/>
                </a:solidFill>
              </a:rPr>
              <a:t>(</a:t>
            </a:r>
            <a:r>
              <a:rPr lang="es-ES" dirty="0">
                <a:solidFill>
                  <a:srgbClr val="4F6228"/>
                </a:solidFill>
              </a:rPr>
              <a:t>ATEM): </a:t>
            </a:r>
            <a:r>
              <a:rPr lang="es-ES" dirty="0" smtClean="0">
                <a:solidFill>
                  <a:srgbClr val="4F6228"/>
                </a:solidFill>
              </a:rPr>
              <a:t/>
            </a:r>
            <a:br>
              <a:rPr lang="es-ES" dirty="0" smtClean="0">
                <a:solidFill>
                  <a:srgbClr val="4F6228"/>
                </a:solidFill>
              </a:rPr>
            </a:br>
            <a:r>
              <a:rPr lang="es-ES" dirty="0" smtClean="0">
                <a:solidFill>
                  <a:srgbClr val="4F6228"/>
                </a:solidFill>
              </a:rPr>
              <a:t>producción </a:t>
            </a:r>
            <a:r>
              <a:rPr lang="es-ES" dirty="0">
                <a:solidFill>
                  <a:srgbClr val="4F6228"/>
                </a:solidFill>
              </a:rPr>
              <a:t>teológica contextual  </a:t>
            </a:r>
            <a:r>
              <a:rPr lang="es-ES" dirty="0" smtClean="0">
                <a:solidFill>
                  <a:srgbClr val="4F6228"/>
                </a:solidFill>
              </a:rPr>
              <a:t>y liberadora</a:t>
            </a:r>
            <a:endParaRPr lang="es-MX" dirty="0">
              <a:solidFill>
                <a:srgbClr val="4F6228"/>
              </a:solidFill>
            </a:endParaRPr>
          </a:p>
          <a:p>
            <a:pPr marL="173038" lvl="0" indent="-173038">
              <a:buFont typeface="Arial" pitchFamily="34" charset="0"/>
              <a:buChar char="•"/>
            </a:pPr>
            <a:r>
              <a:rPr lang="es-ES" dirty="0" smtClean="0">
                <a:solidFill>
                  <a:srgbClr val="4F6228"/>
                </a:solidFill>
              </a:rPr>
              <a:t>Amerindia</a:t>
            </a:r>
            <a:r>
              <a:rPr lang="es-ES" dirty="0">
                <a:solidFill>
                  <a:srgbClr val="4F6228"/>
                </a:solidFill>
              </a:rPr>
              <a:t>: </a:t>
            </a:r>
            <a:r>
              <a:rPr lang="es-ES" dirty="0" smtClean="0">
                <a:solidFill>
                  <a:srgbClr val="4F6228"/>
                </a:solidFill>
              </a:rPr>
              <a:t>red latinoamericana de reflexión  </a:t>
            </a:r>
            <a:br>
              <a:rPr lang="es-ES" dirty="0" smtClean="0">
                <a:solidFill>
                  <a:srgbClr val="4F6228"/>
                </a:solidFill>
              </a:rPr>
            </a:br>
            <a:r>
              <a:rPr lang="es-ES" dirty="0" smtClean="0">
                <a:solidFill>
                  <a:srgbClr val="4F6228"/>
                </a:solidFill>
              </a:rPr>
              <a:t>eclesial-pastoral (CEB)</a:t>
            </a:r>
            <a:endParaRPr lang="es-MX" dirty="0">
              <a:solidFill>
                <a:srgbClr val="4F6228"/>
              </a:solidFill>
            </a:endParaRPr>
          </a:p>
          <a:p>
            <a:pPr marL="173038" lvl="0" indent="-173038">
              <a:buFont typeface="Arial" pitchFamily="34" charset="0"/>
              <a:buChar char="•"/>
            </a:pPr>
            <a:r>
              <a:rPr lang="es-ES" dirty="0" smtClean="0">
                <a:solidFill>
                  <a:srgbClr val="4F6228"/>
                </a:solidFill>
              </a:rPr>
              <a:t>Misión </a:t>
            </a:r>
            <a:r>
              <a:rPr lang="es-ES" dirty="0">
                <a:solidFill>
                  <a:srgbClr val="4F6228"/>
                </a:solidFill>
              </a:rPr>
              <a:t>por la Fraternidad: producción </a:t>
            </a:r>
            <a:r>
              <a:rPr lang="es-ES" dirty="0" smtClean="0">
                <a:solidFill>
                  <a:srgbClr val="4F6228"/>
                </a:solidFill>
              </a:rPr>
              <a:t/>
            </a:r>
            <a:br>
              <a:rPr lang="es-ES" dirty="0" smtClean="0">
                <a:solidFill>
                  <a:srgbClr val="4F6228"/>
                </a:solidFill>
              </a:rPr>
            </a:br>
            <a:r>
              <a:rPr lang="es-ES" dirty="0" smtClean="0">
                <a:solidFill>
                  <a:srgbClr val="4F6228"/>
                </a:solidFill>
              </a:rPr>
              <a:t>de </a:t>
            </a:r>
            <a:r>
              <a:rPr lang="es-ES" dirty="0">
                <a:solidFill>
                  <a:srgbClr val="4F6228"/>
                </a:solidFill>
              </a:rPr>
              <a:t>material </a:t>
            </a:r>
            <a:r>
              <a:rPr lang="es-ES" dirty="0" smtClean="0">
                <a:solidFill>
                  <a:srgbClr val="4F6228"/>
                </a:solidFill>
              </a:rPr>
              <a:t>adviento-navidad y cuaresma-pascua</a:t>
            </a:r>
            <a:endParaRPr lang="es-MX" dirty="0" smtClean="0">
              <a:solidFill>
                <a:srgbClr val="4F6228"/>
              </a:solidFill>
            </a:endParaRPr>
          </a:p>
          <a:p>
            <a:pPr marL="173038" lvl="0" indent="-173038">
              <a:buFont typeface="Arial" pitchFamily="34" charset="0"/>
              <a:buChar char="•"/>
            </a:pPr>
            <a:r>
              <a:rPr lang="es-ES" dirty="0" smtClean="0">
                <a:solidFill>
                  <a:srgbClr val="4F6228"/>
                </a:solidFill>
              </a:rPr>
              <a:t>Red </a:t>
            </a:r>
            <a:r>
              <a:rPr lang="es-ES" dirty="0">
                <a:solidFill>
                  <a:srgbClr val="4F6228"/>
                </a:solidFill>
              </a:rPr>
              <a:t>Ecuménica de Mujeres: </a:t>
            </a:r>
            <a:r>
              <a:rPr lang="es-ES" dirty="0" smtClean="0">
                <a:solidFill>
                  <a:srgbClr val="4F6228"/>
                </a:solidFill>
              </a:rPr>
              <a:t>diálogo, solidaridad y </a:t>
            </a:r>
            <a:br>
              <a:rPr lang="es-ES" dirty="0" smtClean="0">
                <a:solidFill>
                  <a:srgbClr val="4F6228"/>
                </a:solidFill>
              </a:rPr>
            </a:br>
            <a:r>
              <a:rPr lang="es-ES" dirty="0" smtClean="0">
                <a:solidFill>
                  <a:srgbClr val="4F6228"/>
                </a:solidFill>
              </a:rPr>
              <a:t>acompañamiento </a:t>
            </a:r>
            <a:r>
              <a:rPr lang="es-ES" dirty="0" smtClean="0">
                <a:solidFill>
                  <a:srgbClr val="4F6228"/>
                </a:solidFill>
              </a:rPr>
              <a:t>ecuménico</a:t>
            </a:r>
            <a:endParaRPr lang="es-MX" dirty="0" smtClean="0">
              <a:solidFill>
                <a:srgbClr val="4F6228"/>
              </a:solidFill>
            </a:endParaRPr>
          </a:p>
        </p:txBody>
      </p:sp>
      <p:pic>
        <p:nvPicPr>
          <p:cNvPr id="6" name="Picture 8" descr="100_446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3562">
            <a:off x="6045322" y="2523755"/>
            <a:ext cx="2827899" cy="1885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cee 2010\comunicación\folleto\fotod pa folleto\accion ecumenica\fsm oracion x la paz flores en map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81128"/>
            <a:ext cx="2930076" cy="195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5494">
            <a:off x="6694955" y="492093"/>
            <a:ext cx="2266571" cy="1721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7421">
            <a:off x="8419658" y="210100"/>
            <a:ext cx="635124" cy="529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1537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</TotalTime>
  <Words>820</Words>
  <Application>Microsoft Office PowerPoint</Application>
  <PresentationFormat>Presentación en pantalla (4:3)</PresentationFormat>
  <Paragraphs>138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sasam</dc:creator>
  <cp:lastModifiedBy>Sara San Martin</cp:lastModifiedBy>
  <cp:revision>100</cp:revision>
  <dcterms:created xsi:type="dcterms:W3CDTF">2011-02-22T02:17:36Z</dcterms:created>
  <dcterms:modified xsi:type="dcterms:W3CDTF">2011-11-28T16:20:49Z</dcterms:modified>
</cp:coreProperties>
</file>